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60" autoAdjust="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62447-60E2-4A42-816D-A920C0E8B522}" type="datetimeFigureOut">
              <a:rPr lang="pl-PL" smtClean="0"/>
              <a:pPr/>
              <a:t>12.09.2016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6E5F6-6554-4D6A-8DF6-9D73F1A69D5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62447-60E2-4A42-816D-A920C0E8B522}" type="datetimeFigureOut">
              <a:rPr lang="pl-PL" smtClean="0"/>
              <a:pPr/>
              <a:t>12.09.2016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6E5F6-6554-4D6A-8DF6-9D73F1A69D5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62447-60E2-4A42-816D-A920C0E8B522}" type="datetimeFigureOut">
              <a:rPr lang="pl-PL" smtClean="0"/>
              <a:pPr/>
              <a:t>12.09.2016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6E5F6-6554-4D6A-8DF6-9D73F1A69D5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62447-60E2-4A42-816D-A920C0E8B522}" type="datetimeFigureOut">
              <a:rPr lang="pl-PL" smtClean="0"/>
              <a:pPr/>
              <a:t>12.09.2016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6E5F6-6554-4D6A-8DF6-9D73F1A69D5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62447-60E2-4A42-816D-A920C0E8B522}" type="datetimeFigureOut">
              <a:rPr lang="pl-PL" smtClean="0"/>
              <a:pPr/>
              <a:t>12.09.2016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6E5F6-6554-4D6A-8DF6-9D73F1A69D5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62447-60E2-4A42-816D-A920C0E8B522}" type="datetimeFigureOut">
              <a:rPr lang="pl-PL" smtClean="0"/>
              <a:pPr/>
              <a:t>12.09.2016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6E5F6-6554-4D6A-8DF6-9D73F1A69D5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62447-60E2-4A42-816D-A920C0E8B522}" type="datetimeFigureOut">
              <a:rPr lang="pl-PL" smtClean="0"/>
              <a:pPr/>
              <a:t>12.09.2016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6E5F6-6554-4D6A-8DF6-9D73F1A69D5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62447-60E2-4A42-816D-A920C0E8B522}" type="datetimeFigureOut">
              <a:rPr lang="pl-PL" smtClean="0"/>
              <a:pPr/>
              <a:t>12.09.2016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6E5F6-6554-4D6A-8DF6-9D73F1A69D5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62447-60E2-4A42-816D-A920C0E8B522}" type="datetimeFigureOut">
              <a:rPr lang="pl-PL" smtClean="0"/>
              <a:pPr/>
              <a:t>12.09.2016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6E5F6-6554-4D6A-8DF6-9D73F1A69D5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62447-60E2-4A42-816D-A920C0E8B522}" type="datetimeFigureOut">
              <a:rPr lang="pl-PL" smtClean="0"/>
              <a:pPr/>
              <a:t>12.09.2016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6E5F6-6554-4D6A-8DF6-9D73F1A69D5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62447-60E2-4A42-816D-A920C0E8B522}" type="datetimeFigureOut">
              <a:rPr lang="pl-PL" smtClean="0"/>
              <a:pPr/>
              <a:t>12.09.2016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6E5F6-6554-4D6A-8DF6-9D73F1A69D5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62447-60E2-4A42-816D-A920C0E8B522}" type="datetimeFigureOut">
              <a:rPr lang="pl-PL" smtClean="0"/>
              <a:pPr/>
              <a:t>12.09.2016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6E5F6-6554-4D6A-8DF6-9D73F1A69D5C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zym.msz.gov.pl/" TargetMode="External"/><Relationship Id="rId2" Type="http://schemas.openxmlformats.org/officeDocument/2006/relationships/hyperlink" Target="mailto:rzym.amb.sekretariat@msz.gov.p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1500197"/>
          </a:xfrm>
        </p:spPr>
        <p:txBody>
          <a:bodyPr>
            <a:noAutofit/>
          </a:bodyPr>
          <a:lstStyle/>
          <a:p>
            <a:r>
              <a:rPr lang="pl-PL" sz="3200" b="1" dirty="0"/>
              <a:t>Wyjazd i pobyt we </a:t>
            </a:r>
            <a:r>
              <a:rPr lang="pl-PL" sz="3200" b="1" dirty="0" smtClean="0"/>
              <a:t>Włoszech</a:t>
            </a:r>
            <a:r>
              <a:rPr lang="pl-PL" sz="3600" dirty="0" smtClean="0"/>
              <a:t/>
            </a:r>
            <a:br>
              <a:rPr lang="pl-PL" sz="3600" dirty="0" smtClean="0"/>
            </a:br>
            <a:r>
              <a:rPr lang="pl-PL" sz="2000" dirty="0" smtClean="0"/>
              <a:t>Bezpieczeństwo, zdrowie, przepisy prawne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3600" b="1" dirty="0" smtClean="0">
                <a:solidFill>
                  <a:srgbClr val="7030A0"/>
                </a:solidFill>
              </a:rPr>
              <a:t>Bezpieczeństwo w podróży</a:t>
            </a:r>
            <a:r>
              <a:rPr lang="pl-PL" sz="2800" dirty="0" smtClean="0">
                <a:solidFill>
                  <a:srgbClr val="7030A0"/>
                </a:solidFill>
              </a:rPr>
              <a:t/>
            </a:r>
            <a:br>
              <a:rPr lang="pl-PL" sz="2800" dirty="0" smtClean="0">
                <a:solidFill>
                  <a:srgbClr val="7030A0"/>
                </a:solidFill>
              </a:rPr>
            </a:br>
            <a:endParaRPr lang="pl-PL" sz="28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71472" y="2143116"/>
            <a:ext cx="7786742" cy="4071966"/>
          </a:xfrm>
        </p:spPr>
        <p:txBody>
          <a:bodyPr>
            <a:normAutofit fontScale="55000" lnSpcReduction="20000"/>
          </a:bodyPr>
          <a:lstStyle/>
          <a:p>
            <a:pPr algn="just">
              <a:buFont typeface="Arial" pitchFamily="34" charset="0"/>
              <a:buChar char="•"/>
            </a:pPr>
            <a:r>
              <a:rPr lang="pl-PL" sz="3800" dirty="0" smtClean="0">
                <a:solidFill>
                  <a:schemeClr val="tx1"/>
                </a:solidFill>
              </a:rPr>
              <a:t> Terminowo zgłosić się na miejsce zbiórki </a:t>
            </a:r>
          </a:p>
          <a:p>
            <a:pPr algn="just">
              <a:buFont typeface="Arial" pitchFamily="34" charset="0"/>
              <a:buChar char="•"/>
            </a:pPr>
            <a:r>
              <a:rPr lang="pl-PL" sz="3800" dirty="0">
                <a:solidFill>
                  <a:schemeClr val="tx1"/>
                </a:solidFill>
              </a:rPr>
              <a:t> P</a:t>
            </a:r>
            <a:r>
              <a:rPr lang="pl-PL" sz="3800" dirty="0" smtClean="0">
                <a:solidFill>
                  <a:schemeClr val="tx1"/>
                </a:solidFill>
              </a:rPr>
              <a:t>amiętaj o dokumencie tożsamości /dowód osobisty lub paszport/, </a:t>
            </a:r>
          </a:p>
          <a:p>
            <a:pPr algn="just">
              <a:buFont typeface="Arial" pitchFamily="34" charset="0"/>
              <a:buChar char="•"/>
            </a:pPr>
            <a:r>
              <a:rPr lang="pl-PL" sz="3800" dirty="0" smtClean="0">
                <a:solidFill>
                  <a:schemeClr val="tx1"/>
                </a:solidFill>
              </a:rPr>
              <a:t> Pamiętaj o zapobieganiu choroby lokomocyjnej</a:t>
            </a:r>
          </a:p>
          <a:p>
            <a:pPr algn="just">
              <a:buFont typeface="Arial" pitchFamily="34" charset="0"/>
              <a:buChar char="•"/>
            </a:pPr>
            <a:r>
              <a:rPr lang="pl-PL" sz="3800" dirty="0" smtClean="0">
                <a:solidFill>
                  <a:schemeClr val="tx1"/>
                </a:solidFill>
              </a:rPr>
              <a:t> Staraj się nigdy nie zostawiać bagażu bez opieki, torby i plecaki , zwłaszcza te, w których przewozisz wartościowe przedmioty - gotówkę, aparat fotograficzny, staraj się nosić z przodu lub pod ramieniem, zamknięciem do siebie. Dzięki temu zawsze będziesz  miał je pod kontrolą i nie pozwolisz się okraść</a:t>
            </a:r>
          </a:p>
          <a:p>
            <a:pPr algn="just">
              <a:buFont typeface="Arial" pitchFamily="34" charset="0"/>
              <a:buChar char="•"/>
            </a:pPr>
            <a:r>
              <a:rPr lang="pl-PL" sz="3800" dirty="0">
                <a:solidFill>
                  <a:schemeClr val="tx1"/>
                </a:solidFill>
              </a:rPr>
              <a:t> </a:t>
            </a:r>
            <a:r>
              <a:rPr lang="pl-PL" sz="3800" dirty="0" smtClean="0">
                <a:solidFill>
                  <a:schemeClr val="tx1"/>
                </a:solidFill>
              </a:rPr>
              <a:t>Podróżując środkami komunikacji publicznej bądź czujny, zwłaszcza gdy panuje tłok – łatwo paść ofiarą złodziei kieszonkowych. Dlatego nigdy nie noś pieniędzy w jednym miejscu – portfelu , czy kieszeni. Podziel gotówkę na kilka części i schowaj w kilku miejscach</a:t>
            </a:r>
          </a:p>
          <a:p>
            <a:pPr algn="just">
              <a:buFont typeface="Arial" pitchFamily="34" charset="0"/>
              <a:buChar char="•"/>
            </a:pPr>
            <a:endParaRPr lang="pl-PL" sz="24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 smtClean="0"/>
              <a:t>Informacje dodatkowe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    </a:t>
            </a:r>
            <a:r>
              <a:rPr lang="pl-PL" sz="2600" dirty="0" smtClean="0"/>
              <a:t>W </a:t>
            </a:r>
            <a:r>
              <a:rPr lang="pl-PL" sz="2600" dirty="0"/>
              <a:t>razie wypadku lub innego zdarzenia wymagającego interwencji należy zadzwonić na numer alarmowy 112. Kradzież należy bezzwłocznie zgłosić w najbliższym komisariacie policji lub karabinierów. </a:t>
            </a:r>
            <a:endParaRPr lang="pl-PL" sz="2600" dirty="0" smtClean="0"/>
          </a:p>
          <a:p>
            <a:pPr>
              <a:buNone/>
            </a:pPr>
            <a:r>
              <a:rPr lang="pl-PL" sz="2600" dirty="0"/>
              <a:t> </a:t>
            </a:r>
            <a:r>
              <a:rPr lang="pl-PL" sz="2600" dirty="0" smtClean="0"/>
              <a:t>    Protokół </a:t>
            </a:r>
            <a:r>
              <a:rPr lang="pl-PL" sz="2600" dirty="0"/>
              <a:t>będzie potrzebny do uzyskania odszkodowania od towarzystwa ubezpieczeniowego. Jak najszybciej należy zastrzec zgubione lub skradzione karty płatnicze i kredytowe. W razie utraty paszportu lub innego dokumentu należy zgłosić to policji i jak najszybciej skontaktować się z polską placówką.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600" b="1" dirty="0" smtClean="0"/>
              <a:t/>
            </a:r>
            <a:br>
              <a:rPr lang="pl-PL" sz="3600" b="1" dirty="0" smtClean="0"/>
            </a:br>
            <a:r>
              <a:rPr lang="pl-PL" sz="3600" b="1" dirty="0" smtClean="0">
                <a:solidFill>
                  <a:srgbClr val="FF0000"/>
                </a:solidFill>
              </a:rPr>
              <a:t>AMBASADA </a:t>
            </a:r>
            <a:r>
              <a:rPr lang="pl-PL" sz="3600" b="1" dirty="0">
                <a:solidFill>
                  <a:srgbClr val="FF0000"/>
                </a:solidFill>
              </a:rPr>
              <a:t>RZECZYPOSPOLITEJ POLSKIEJ W REPUBLICE WŁOSKIEJ</a:t>
            </a:r>
            <a:r>
              <a:rPr lang="pl-PL" sz="3600" dirty="0"/>
              <a:t/>
            </a:r>
            <a:br>
              <a:rPr lang="pl-PL" sz="3600" dirty="0"/>
            </a:b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sz="2800" dirty="0" smtClean="0"/>
              <a:t>     Ambasador</a:t>
            </a:r>
            <a:r>
              <a:rPr lang="pl-PL" sz="2800" dirty="0"/>
              <a:t>: Tomasz Orłowski</a:t>
            </a:r>
            <a:br>
              <a:rPr lang="pl-PL" sz="2800" dirty="0"/>
            </a:br>
            <a:r>
              <a:rPr lang="pl-PL" sz="2800" dirty="0"/>
              <a:t>Włochy, Rzym, Via Pietro Paolo Rubens, 20, 00197</a:t>
            </a:r>
            <a:br>
              <a:rPr lang="pl-PL" sz="2800" dirty="0"/>
            </a:br>
            <a:r>
              <a:rPr lang="pl-PL" sz="2800" dirty="0"/>
              <a:t>Tel: +39 06 362 04 204 </a:t>
            </a:r>
            <a:br>
              <a:rPr lang="pl-PL" sz="2800" dirty="0"/>
            </a:br>
            <a:r>
              <a:rPr lang="pl-PL" sz="2800" dirty="0" err="1"/>
              <a:t>Fax</a:t>
            </a:r>
            <a:r>
              <a:rPr lang="pl-PL" sz="2800" dirty="0"/>
              <a:t>: +39 06 806 60 233 </a:t>
            </a:r>
            <a:br>
              <a:rPr lang="pl-PL" sz="2800" dirty="0"/>
            </a:br>
            <a:r>
              <a:rPr lang="pl-PL" sz="2800" dirty="0"/>
              <a:t>Tel dyżurny: +39 335 599 52 12 </a:t>
            </a:r>
            <a:br>
              <a:rPr lang="pl-PL" sz="2800" dirty="0"/>
            </a:br>
            <a:r>
              <a:rPr lang="pl-PL" sz="2800" dirty="0"/>
              <a:t>Tel: +39 06 362 04 200 </a:t>
            </a:r>
            <a:br>
              <a:rPr lang="pl-PL" sz="2800" dirty="0"/>
            </a:br>
            <a:r>
              <a:rPr lang="pl-PL" sz="2800" dirty="0" err="1"/>
              <a:t>Fax</a:t>
            </a:r>
            <a:r>
              <a:rPr lang="pl-PL" sz="2800" dirty="0"/>
              <a:t>: +39 06 321 78 95 </a:t>
            </a:r>
            <a:br>
              <a:rPr lang="pl-PL" sz="2800" dirty="0"/>
            </a:br>
            <a:r>
              <a:rPr lang="pl-PL" sz="2800" dirty="0"/>
              <a:t>Email: </a:t>
            </a:r>
            <a:r>
              <a:rPr lang="pl-PL" sz="2800" u="sng" dirty="0" err="1">
                <a:hlinkClick r:id="rId2"/>
              </a:rPr>
              <a:t>rzym.amb.sekretariat@msz.gov.pl</a:t>
            </a:r>
            <a:r>
              <a:rPr lang="pl-PL" sz="2800" dirty="0"/>
              <a:t/>
            </a:r>
            <a:br>
              <a:rPr lang="pl-PL" sz="2800" dirty="0"/>
            </a:br>
            <a:r>
              <a:rPr lang="pl-PL" sz="2800" dirty="0"/>
              <a:t>WWW: </a:t>
            </a:r>
            <a:r>
              <a:rPr lang="pl-PL" sz="2800" u="sng" dirty="0">
                <a:hlinkClick r:id="rId3"/>
              </a:rPr>
              <a:t>http://www.rzym.msz.gov.pl</a:t>
            </a:r>
            <a:r>
              <a:rPr lang="pl-PL" sz="2800" dirty="0"/>
              <a:t/>
            </a:r>
            <a:br>
              <a:rPr lang="pl-PL" sz="2800" dirty="0"/>
            </a:br>
            <a:r>
              <a:rPr lang="pl-PL" sz="2800" dirty="0"/>
              <a:t>Wydział Konsularny Ambasady mieści się w odrębnym budynku przy ulicy Via San Valentino, 12, 00197 Roma. Telefon dyżurny po godzinach pracy: +39 335 599 52 12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 smtClean="0">
                <a:solidFill>
                  <a:srgbClr val="7030A0"/>
                </a:solidFill>
              </a:rPr>
              <a:t>Bezpieczeństwo w podróży c.d.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525963"/>
          </a:xfrm>
        </p:spPr>
        <p:txBody>
          <a:bodyPr>
            <a:normAutofit lnSpcReduction="10000"/>
          </a:bodyPr>
          <a:lstStyle/>
          <a:p>
            <a:pPr algn="just"/>
            <a:r>
              <a:rPr lang="pl-PL" sz="2200" dirty="0" smtClean="0"/>
              <a:t>W autokarze, nigdy nie chwal się tym, co zabrałeś z domu – pieniędzmi , markowymi ubraniami. Zawsze bądź bardzo ostrożny w zawieraniu nowych znajomości, nie wiesz przecież kogo poznałeś, choćby wydawał się niezwykle sympatyczny</a:t>
            </a:r>
            <a:endParaRPr lang="pl-PL" sz="2200" dirty="0"/>
          </a:p>
          <a:p>
            <a:pPr algn="just"/>
            <a:r>
              <a:rPr lang="pl-PL" sz="2200" dirty="0" smtClean="0"/>
              <a:t>Po wyjściu z autokaru na parking podczas postoju/przerw  </a:t>
            </a:r>
          </a:p>
          <a:p>
            <a:pPr algn="just">
              <a:buNone/>
            </a:pPr>
            <a:r>
              <a:rPr lang="pl-PL" sz="2200" dirty="0" smtClean="0"/>
              <a:t>   pamiętaj o podstawowych zasadach bezpieczeństwa:</a:t>
            </a:r>
          </a:p>
          <a:p>
            <a:pPr algn="just">
              <a:buNone/>
            </a:pPr>
            <a:r>
              <a:rPr lang="pl-PL" sz="2200" dirty="0"/>
              <a:t> </a:t>
            </a:r>
            <a:r>
              <a:rPr lang="pl-PL" sz="2200" dirty="0" smtClean="0"/>
              <a:t>  -  unikaj oddalania się od autokaru</a:t>
            </a:r>
          </a:p>
          <a:p>
            <a:pPr algn="just">
              <a:buNone/>
            </a:pPr>
            <a:r>
              <a:rPr lang="pl-PL" sz="2200" dirty="0" smtClean="0"/>
              <a:t>   - zachowaj szczególną ostrożność, podczas poruszania się poza pojazdem </a:t>
            </a:r>
          </a:p>
          <a:p>
            <a:pPr algn="just">
              <a:buNone/>
            </a:pPr>
            <a:r>
              <a:rPr lang="pl-PL" sz="2200" dirty="0"/>
              <a:t> </a:t>
            </a:r>
            <a:r>
              <a:rPr lang="pl-PL" sz="2200" dirty="0" smtClean="0"/>
              <a:t>  - nie odłączaj się od grupy  w nieznanym miejscu, łatwo zabłądzić lub paść ofiarą np. złodziei</a:t>
            </a:r>
          </a:p>
          <a:p>
            <a:pPr algn="just">
              <a:buNone/>
            </a:pPr>
            <a:r>
              <a:rPr lang="pl-PL" sz="2200" dirty="0" smtClean="0"/>
              <a:t>   - po powrocie do autokaru sprawdź stan osobowy  najbliżej siedzących 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 smtClean="0">
                <a:solidFill>
                  <a:srgbClr val="7030A0"/>
                </a:solidFill>
              </a:rPr>
              <a:t>Bezpieczeństwo w podróży c.d.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sz="2000" dirty="0" smtClean="0"/>
              <a:t>Pasażerowie w autokarze wyposażonym w pasy bezpieczeństwa są obowiązani korzystać z tych pasów podczas jazdy</a:t>
            </a:r>
          </a:p>
          <a:p>
            <a:r>
              <a:rPr lang="pl-PL" sz="2000" dirty="0" smtClean="0"/>
              <a:t>Planowany przejazd autokaru do Rimini to 24 godziny, w związku z czym zaopatrz się w racjonalną ilość wyżywienia na czas podróży</a:t>
            </a:r>
          </a:p>
          <a:p>
            <a:r>
              <a:rPr lang="pl-PL" sz="2000" dirty="0" smtClean="0"/>
              <a:t>W podróży </a:t>
            </a:r>
            <a:r>
              <a:rPr lang="pl-PL" sz="2000" dirty="0"/>
              <a:t>n</a:t>
            </a:r>
            <a:r>
              <a:rPr lang="pl-PL" sz="2000" dirty="0" smtClean="0"/>
              <a:t>ie przyjmuj poczęstunków lub napojów od przypadkowo poznanych, obcych osób. Zawsze i wszędzie pilnuj swoich napojów.</a:t>
            </a:r>
          </a:p>
          <a:p>
            <a:pPr>
              <a:buNone/>
            </a:pPr>
            <a:r>
              <a:rPr lang="pl-PL" sz="2000" dirty="0" smtClean="0"/>
              <a:t>       Przypadki dosypywania i dolewania różnych specyfików są coraz większym problemem</a:t>
            </a:r>
            <a:endParaRPr lang="pl-PL" sz="2000" dirty="0"/>
          </a:p>
          <a:p>
            <a:r>
              <a:rPr lang="pl-PL" sz="2000" dirty="0" smtClean="0"/>
              <a:t> W autokarze jest </a:t>
            </a:r>
            <a:r>
              <a:rPr lang="pl-PL" sz="2000" b="1" dirty="0" smtClean="0"/>
              <a:t>bezwzględny zakaz:</a:t>
            </a:r>
          </a:p>
          <a:p>
            <a:pPr>
              <a:buNone/>
            </a:pPr>
            <a:r>
              <a:rPr lang="pl-PL" sz="2000" dirty="0" smtClean="0"/>
              <a:t>       - palenia papierosów, używania ognia otwartego /zapałki, zapalniczki/</a:t>
            </a:r>
          </a:p>
          <a:p>
            <a:pPr>
              <a:buNone/>
            </a:pPr>
            <a:r>
              <a:rPr lang="pl-PL" sz="2000" dirty="0"/>
              <a:t>	</a:t>
            </a:r>
            <a:r>
              <a:rPr lang="pl-PL" sz="2000" dirty="0" smtClean="0"/>
              <a:t>- przewożenia materiałów niebezpiecznych pożarowo /ciecze </a:t>
            </a:r>
            <a:r>
              <a:rPr lang="pl-PL" sz="2000" dirty="0" err="1" smtClean="0"/>
              <a:t>łatwopal</a:t>
            </a:r>
            <a:r>
              <a:rPr lang="pl-PL" sz="2000" dirty="0" smtClean="0"/>
              <a:t>./</a:t>
            </a:r>
          </a:p>
          <a:p>
            <a:pPr>
              <a:buNone/>
            </a:pPr>
            <a:r>
              <a:rPr lang="pl-PL" sz="2000" dirty="0"/>
              <a:t>	</a:t>
            </a:r>
            <a:r>
              <a:rPr lang="pl-PL" sz="2000" dirty="0" smtClean="0"/>
              <a:t>- manipulowania przy urządzeniach będących na wyposażeniu pojazdu</a:t>
            </a:r>
          </a:p>
          <a:p>
            <a:r>
              <a:rPr lang="pl-PL" sz="2000" dirty="0" smtClean="0"/>
              <a:t>Wszelkie dostrzeżone nieprawidłowości wynikłe podczas jazdy pojazdu, np. zapach spalenizny, odgłos pękniętej opony, itp. należy bezzwłocznie zgłosić kierowcy pojazdu</a:t>
            </a:r>
            <a:endParaRPr lang="pl-PL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 smtClean="0">
                <a:solidFill>
                  <a:srgbClr val="7030A0"/>
                </a:solidFill>
              </a:rPr>
              <a:t>Bezpieczeństwo w podróży </a:t>
            </a:r>
            <a:r>
              <a:rPr lang="pl-PL" sz="3600" b="1" dirty="0" err="1" smtClean="0">
                <a:solidFill>
                  <a:srgbClr val="7030A0"/>
                </a:solidFill>
              </a:rPr>
              <a:t>c.d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000" dirty="0" smtClean="0"/>
              <a:t>W przypadku powstania pożaru autokaru należy:</a:t>
            </a:r>
          </a:p>
          <a:p>
            <a:pPr>
              <a:buNone/>
            </a:pPr>
            <a:r>
              <a:rPr lang="pl-PL" sz="2000" dirty="0" smtClean="0"/>
              <a:t>	- zachować spokój i nie popadać w panikę</a:t>
            </a:r>
          </a:p>
          <a:p>
            <a:pPr>
              <a:buNone/>
            </a:pPr>
            <a:r>
              <a:rPr lang="pl-PL" sz="2000" dirty="0" smtClean="0"/>
              <a:t>	- jak najszybciej opuścić pojazd. </a:t>
            </a:r>
          </a:p>
          <a:p>
            <a:pPr>
              <a:buNone/>
            </a:pPr>
            <a:r>
              <a:rPr lang="pl-PL" sz="2000" dirty="0"/>
              <a:t> </a:t>
            </a:r>
            <a:r>
              <a:rPr lang="pl-PL" sz="2000" dirty="0" smtClean="0"/>
              <a:t>       Jeżeli nastąpiła blokada drzwi pojazd należy opuścić przez specjalne okna awaryjne usuwając szybę (wybicie lub usuniecie uszczelek)</a:t>
            </a:r>
          </a:p>
          <a:p>
            <a:pPr>
              <a:buNone/>
            </a:pPr>
            <a:r>
              <a:rPr lang="pl-PL" sz="2000" dirty="0"/>
              <a:t>	</a:t>
            </a:r>
            <a:r>
              <a:rPr lang="pl-PL" sz="2000" dirty="0" smtClean="0"/>
              <a:t>- ewakuować należy się jak najdalej pojazdu pomagając osobom poszkodowanym, rannym</a:t>
            </a:r>
          </a:p>
          <a:p>
            <a:pPr>
              <a:buNone/>
            </a:pPr>
            <a:r>
              <a:rPr lang="pl-PL" sz="2000" dirty="0"/>
              <a:t>	</a:t>
            </a:r>
            <a:r>
              <a:rPr lang="pl-PL" sz="2000" dirty="0" smtClean="0"/>
              <a:t>- zwróć uwagę czy w miejscu dla ewakuowanych nie ma rozlanego paliwa z uszkodzonego pojazdu</a:t>
            </a:r>
          </a:p>
          <a:p>
            <a:pPr>
              <a:buNone/>
            </a:pPr>
            <a:r>
              <a:rPr lang="pl-PL" sz="2000" dirty="0" smtClean="0"/>
              <a:t>UWAGA: nie ma obowiązku, w </a:t>
            </a:r>
            <a:r>
              <a:rPr lang="pl-PL" sz="2000" dirty="0"/>
              <a:t>ś</a:t>
            </a:r>
            <a:r>
              <a:rPr lang="pl-PL" sz="2000" dirty="0" smtClean="0"/>
              <a:t>wietle ustawy o ochronie przeciwpożarowej, czynnego gaszenia pożaru, szczególnie, jeżeli zagraża to Twojemu </a:t>
            </a:r>
            <a:r>
              <a:rPr lang="pl-PL" sz="2000" dirty="0"/>
              <a:t>ż</a:t>
            </a:r>
            <a:r>
              <a:rPr lang="pl-PL" sz="2000" dirty="0" smtClean="0"/>
              <a:t>yciu lub zdrowiu.</a:t>
            </a:r>
            <a:endParaRPr lang="pl-PL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 smtClean="0">
                <a:solidFill>
                  <a:srgbClr val="7030A0"/>
                </a:solidFill>
              </a:rPr>
              <a:t>Bezpieczeństwo w podróży </a:t>
            </a:r>
            <a:r>
              <a:rPr lang="pl-PL" sz="3600" b="1" dirty="0" err="1" smtClean="0">
                <a:solidFill>
                  <a:srgbClr val="7030A0"/>
                </a:solidFill>
              </a:rPr>
              <a:t>c.d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2000" dirty="0" smtClean="0"/>
              <a:t>    </a:t>
            </a:r>
            <a:r>
              <a:rPr lang="pl-PL" sz="2400" dirty="0" smtClean="0"/>
              <a:t>Istnieje natomiast obowiązek:</a:t>
            </a:r>
          </a:p>
          <a:p>
            <a:pPr>
              <a:buNone/>
            </a:pPr>
            <a:r>
              <a:rPr lang="pl-PL" sz="2000" dirty="0" smtClean="0"/>
              <a:t>	</a:t>
            </a:r>
            <a:r>
              <a:rPr lang="pl-PL" sz="2400" dirty="0" smtClean="0"/>
              <a:t>- powiadomienia o pożarze osób znajdujących się w strefie zagrożenia</a:t>
            </a:r>
          </a:p>
          <a:p>
            <a:pPr>
              <a:buNone/>
            </a:pPr>
            <a:r>
              <a:rPr lang="pl-PL" sz="2400" dirty="0" smtClean="0"/>
              <a:t>	- powiadomienie o pożarze służb ratowniczych</a:t>
            </a:r>
          </a:p>
          <a:p>
            <a:pPr>
              <a:buNone/>
            </a:pPr>
            <a:r>
              <a:rPr lang="pl-PL" sz="2400" dirty="0" smtClean="0"/>
              <a:t>	- podporządkowanie się decyzjom, jakie wydaje kierujący akcją</a:t>
            </a:r>
            <a:endParaRPr lang="pl-PL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>
                <a:solidFill>
                  <a:srgbClr val="C00000"/>
                </a:solidFill>
              </a:rPr>
              <a:t>Bezpieczny pobyt we Włoszech </a:t>
            </a:r>
            <a:br>
              <a:rPr lang="pl-PL" dirty="0" smtClean="0">
                <a:solidFill>
                  <a:srgbClr val="C00000"/>
                </a:solidFill>
              </a:rPr>
            </a:br>
            <a:r>
              <a:rPr lang="pl-PL" sz="2000" dirty="0" smtClean="0">
                <a:solidFill>
                  <a:srgbClr val="C00000"/>
                </a:solidFill>
              </a:rPr>
              <a:t>Informacje      MINISTERSTWA </a:t>
            </a:r>
            <a:r>
              <a:rPr lang="pl-PL" sz="2000" dirty="0">
                <a:solidFill>
                  <a:srgbClr val="C00000"/>
                </a:solidFill>
              </a:rPr>
              <a:t>SPRAW ZAGRANICZNYCH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dirty="0" smtClean="0"/>
              <a:t>    </a:t>
            </a:r>
            <a:r>
              <a:rPr lang="pl-PL" sz="2600" dirty="0" smtClean="0"/>
              <a:t>Turyści </a:t>
            </a:r>
            <a:r>
              <a:rPr lang="pl-PL" sz="2600" dirty="0"/>
              <a:t>narażeni są we Włoszech przede wszystkim na kradzieże (dokumenty, pieniądze) oraz włamania i kradzieże samochodów. </a:t>
            </a:r>
            <a:endParaRPr lang="pl-PL" sz="2600" dirty="0" smtClean="0"/>
          </a:p>
          <a:p>
            <a:pPr>
              <a:buNone/>
            </a:pPr>
            <a:r>
              <a:rPr lang="pl-PL" sz="2600" dirty="0"/>
              <a:t> </a:t>
            </a:r>
            <a:r>
              <a:rPr lang="pl-PL" sz="2600" dirty="0" smtClean="0"/>
              <a:t>    Bardzo </a:t>
            </a:r>
            <a:r>
              <a:rPr lang="pl-PL" sz="2600" dirty="0"/>
              <a:t>częste są kradzieże kieszonkowe. Wzmożoną ostrożność należy zachować w środkach transportu publicznego, szczególnie w trakcie wsiadania i wysiadania. </a:t>
            </a:r>
            <a:endParaRPr lang="pl-PL" sz="2600" dirty="0" smtClean="0"/>
          </a:p>
          <a:p>
            <a:pPr>
              <a:buNone/>
            </a:pPr>
            <a:r>
              <a:rPr lang="pl-PL" sz="2600" dirty="0"/>
              <a:t> </a:t>
            </a:r>
            <a:r>
              <a:rPr lang="pl-PL" sz="2600" dirty="0" smtClean="0"/>
              <a:t>    Każdy </a:t>
            </a:r>
            <a:r>
              <a:rPr lang="pl-PL" sz="2600" dirty="0"/>
              <a:t>przypadek kradzieży należy zgłosić na posterunku włoskiej policji lub karabinierów. </a:t>
            </a:r>
            <a:endParaRPr lang="pl-PL" sz="2600" dirty="0" smtClean="0"/>
          </a:p>
          <a:p>
            <a:pPr>
              <a:buNone/>
            </a:pPr>
            <a:r>
              <a:rPr lang="pl-PL" sz="2600" dirty="0"/>
              <a:t> </a:t>
            </a:r>
            <a:r>
              <a:rPr lang="pl-PL" sz="2600" dirty="0" smtClean="0"/>
              <a:t>    W </a:t>
            </a:r>
            <a:r>
              <a:rPr lang="pl-PL" sz="2600" dirty="0"/>
              <a:t>przypadku utraty </a:t>
            </a:r>
            <a:r>
              <a:rPr lang="pl-PL" sz="2600" dirty="0" smtClean="0"/>
              <a:t>dokumentów w </a:t>
            </a:r>
            <a:r>
              <a:rPr lang="pl-PL" sz="2600" dirty="0"/>
              <a:t>podróży prosimy o kontakt z Wydziałem Konsularnym Ambasady RP w Rzymie. </a:t>
            </a:r>
            <a:r>
              <a:rPr lang="pl-PL" sz="2600" dirty="0" smtClean="0"/>
              <a:t> Zalecamy </a:t>
            </a:r>
            <a:r>
              <a:rPr lang="pl-PL" sz="2600" dirty="0"/>
              <a:t>podróżowanie zarówno z dowodem osobistym, jak i z paszportem, i pozostawianie jednego z nich w hotelowym sejfie lub recepcji.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accent3">
                    <a:lumMod val="50000"/>
                  </a:schemeClr>
                </a:solidFill>
              </a:rPr>
              <a:t>Zdrowie</a:t>
            </a:r>
            <a:endParaRPr lang="pl-PL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pl-PL" sz="1600" dirty="0" smtClean="0"/>
              <a:t>       </a:t>
            </a:r>
            <a:r>
              <a:rPr lang="pl-PL" sz="2000" dirty="0" smtClean="0"/>
              <a:t>We </a:t>
            </a:r>
            <a:r>
              <a:rPr lang="pl-PL" sz="2000" dirty="0"/>
              <a:t>Włoszech nie ma zagrożeń sanitarno-epidemiologicznych. </a:t>
            </a:r>
            <a:endParaRPr lang="pl-PL" sz="2000" dirty="0" smtClean="0"/>
          </a:p>
          <a:p>
            <a:pPr>
              <a:buNone/>
            </a:pPr>
            <a:r>
              <a:rPr lang="pl-PL" sz="2000" dirty="0"/>
              <a:t> </a:t>
            </a:r>
            <a:r>
              <a:rPr lang="pl-PL" sz="2000" dirty="0" smtClean="0"/>
              <a:t>     Nie </a:t>
            </a:r>
            <a:r>
              <a:rPr lang="pl-PL" sz="2000" dirty="0"/>
              <a:t>są wymagane szczepienia. </a:t>
            </a:r>
            <a:endParaRPr lang="pl-PL" sz="2000" dirty="0" smtClean="0"/>
          </a:p>
          <a:p>
            <a:pPr>
              <a:buNone/>
            </a:pPr>
            <a:r>
              <a:rPr lang="pl-PL" sz="2000" dirty="0"/>
              <a:t> </a:t>
            </a:r>
            <a:r>
              <a:rPr lang="pl-PL" sz="2000" dirty="0" smtClean="0"/>
              <a:t>     Osoby </a:t>
            </a:r>
            <a:r>
              <a:rPr lang="pl-PL" sz="2000" dirty="0"/>
              <a:t>płacące składki na NFZ mają prawo do opieki medycznej w ramach ubezpieczenia. </a:t>
            </a:r>
            <a:endParaRPr lang="pl-PL" sz="2000" dirty="0" smtClean="0"/>
          </a:p>
          <a:p>
            <a:pPr>
              <a:buNone/>
            </a:pPr>
            <a:r>
              <a:rPr lang="pl-PL" sz="2000" dirty="0"/>
              <a:t> </a:t>
            </a:r>
            <a:r>
              <a:rPr lang="pl-PL" sz="2000" dirty="0" smtClean="0"/>
              <a:t>     Udając </a:t>
            </a:r>
            <a:r>
              <a:rPr lang="pl-PL" sz="2000" dirty="0"/>
              <a:t>się do lekarza, należy przedstawić dokument potwierdzający ubezpieczenie, tzn</a:t>
            </a:r>
            <a:r>
              <a:rPr lang="pl-PL" sz="2000" b="1" dirty="0"/>
              <a:t>. Europejską Kartę Ubezpieczenia Zdrowotnego </a:t>
            </a:r>
            <a:r>
              <a:rPr lang="pl-PL" sz="2000" dirty="0"/>
              <a:t>(EKUZ). EKUZ uprawnia do korzystania z rzeczowych świadczeń zdrowotnych, niezbędnych z medycznego punktu widzenia, z uwzględnieniem stanu zdrowia pacjenta oraz przewidywanego okresu pobytu na terenie państwa członkowskiego UE lub EFTA. </a:t>
            </a:r>
            <a:endParaRPr lang="pl-PL" sz="2000" dirty="0" smtClean="0"/>
          </a:p>
          <a:p>
            <a:pPr>
              <a:buNone/>
            </a:pPr>
            <a:r>
              <a:rPr lang="pl-PL" sz="2000" dirty="0"/>
              <a:t> </a:t>
            </a:r>
            <a:r>
              <a:rPr lang="pl-PL" sz="2000" dirty="0" smtClean="0"/>
              <a:t>     Należy </a:t>
            </a:r>
            <a:r>
              <a:rPr lang="pl-PL" sz="2000" dirty="0"/>
              <a:t>jednak pamiętać, że leczenie w innym państwie członkowskim odbywać się będzie według tych samych reguł, które obowiązują osoby ubezpieczone w tym państwie. </a:t>
            </a:r>
            <a:endParaRPr lang="pl-PL" sz="20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accent3">
                    <a:lumMod val="50000"/>
                  </a:schemeClr>
                </a:solidFill>
              </a:rPr>
              <a:t>Zdrowie c.d.</a:t>
            </a:r>
            <a:endParaRPr lang="pl-PL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l-PL" dirty="0"/>
              <a:t> </a:t>
            </a:r>
            <a:r>
              <a:rPr lang="pl-PL" dirty="0" smtClean="0"/>
              <a:t>    </a:t>
            </a:r>
            <a:r>
              <a:rPr lang="pl-PL" sz="2900" dirty="0" smtClean="0"/>
              <a:t>Oznacza to, że polski świadczeniobiorca będzie mógł nieodpłatnie skorzystać tyko z tych rzeczowych świadczeń zdrowotnych, które należą się nieodpłatnie osobom ubezpieczonym w państwie pobytu; </a:t>
            </a:r>
          </a:p>
          <a:p>
            <a:pPr>
              <a:buNone/>
            </a:pPr>
            <a:r>
              <a:rPr lang="pl-PL" sz="2900" dirty="0"/>
              <a:t> </a:t>
            </a:r>
            <a:r>
              <a:rPr lang="pl-PL" sz="2900" dirty="0" smtClean="0"/>
              <a:t>     będzie natomiast zobowiązany ponieść wszystkie koszty świadczeń , które częściowo na zasadzie </a:t>
            </a:r>
            <a:r>
              <a:rPr lang="pl-PL" sz="2900" dirty="0" err="1" smtClean="0"/>
              <a:t>współpłacenia</a:t>
            </a:r>
            <a:r>
              <a:rPr lang="pl-PL" sz="2900" dirty="0" smtClean="0"/>
              <a:t> ponosi osoba ubezpieczona w państwie pobytu</a:t>
            </a:r>
          </a:p>
          <a:p>
            <a:pPr>
              <a:buNone/>
            </a:pPr>
            <a:endParaRPr lang="pl-PL" sz="2900" dirty="0" smtClean="0"/>
          </a:p>
          <a:p>
            <a:pPr>
              <a:buNone/>
            </a:pPr>
            <a:r>
              <a:rPr lang="pl-PL" sz="2900" dirty="0" smtClean="0"/>
              <a:t>       Z tych powodów wyjeżdżającym za granicę zaleca się wykupienie dodatkowych ubezpieczeń prywatnych, które w razie konieczności pokryją koszty leczenia w szerszym zakresie, jak również koszty opieki medycznej w prywatnych szpitalach i klinikach;</a:t>
            </a:r>
          </a:p>
          <a:p>
            <a:pPr>
              <a:buNone/>
            </a:pPr>
            <a:r>
              <a:rPr lang="pl-PL" sz="2900" dirty="0"/>
              <a:t> </a:t>
            </a:r>
            <a:r>
              <a:rPr lang="pl-PL" sz="2900" dirty="0" smtClean="0"/>
              <a:t>     dotyczy to w szczególności osób nieubezpieczonych w Polsce. Jeśli lekarz zleci badania specjalistyczne, pobierana jest zryczałtowana opłata, ustalana przez władze każdego regionu. </a:t>
            </a:r>
          </a:p>
          <a:p>
            <a:pPr>
              <a:buNone/>
            </a:pPr>
            <a:r>
              <a:rPr lang="pl-PL" sz="2900" dirty="0"/>
              <a:t> </a:t>
            </a:r>
            <a:r>
              <a:rPr lang="pl-PL" sz="2900" dirty="0" smtClean="0"/>
              <a:t>     W nagłych przypadkach i w dni wolne od pracy można zgłaszać się do przyszpitalnych ambulatoriów.</a:t>
            </a:r>
            <a:endParaRPr lang="pl-PL" sz="29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accent2">
                    <a:lumMod val="50000"/>
                  </a:schemeClr>
                </a:solidFill>
              </a:rPr>
              <a:t>Przepisy prawne</a:t>
            </a:r>
            <a:endParaRPr lang="pl-PL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dirty="0" smtClean="0"/>
              <a:t>    </a:t>
            </a:r>
            <a:r>
              <a:rPr lang="pl-PL" sz="2800" dirty="0" smtClean="0"/>
              <a:t>Przestępstwa </a:t>
            </a:r>
            <a:r>
              <a:rPr lang="pl-PL" sz="2800" dirty="0"/>
              <a:t>narkotykowe zagrożone są we Włoszech karą pozbawienia wolności w wymiarze od roku do 22 lat oraz karą pieniężną. </a:t>
            </a:r>
            <a:endParaRPr lang="pl-PL" sz="2800" dirty="0" smtClean="0"/>
          </a:p>
          <a:p>
            <a:pPr>
              <a:buNone/>
            </a:pPr>
            <a:r>
              <a:rPr lang="pl-PL" sz="2800" dirty="0"/>
              <a:t> </a:t>
            </a:r>
            <a:r>
              <a:rPr lang="pl-PL" sz="2800" dirty="0" smtClean="0"/>
              <a:t>   Nielegalny </a:t>
            </a:r>
            <a:r>
              <a:rPr lang="pl-PL" sz="2800" dirty="0"/>
              <a:t>wwóz na terytorium Włoch papierosów produkcji zagranicznej jest zagrożony grzywną oraz karą pozbawienia wolności w wymiarze od dwóch do pięciu lat. </a:t>
            </a:r>
            <a:endParaRPr lang="pl-PL" sz="2800" dirty="0" smtClean="0"/>
          </a:p>
          <a:p>
            <a:pPr>
              <a:buNone/>
            </a:pPr>
            <a:r>
              <a:rPr lang="pl-PL" sz="2800" dirty="0"/>
              <a:t> </a:t>
            </a:r>
            <a:r>
              <a:rPr lang="pl-PL" sz="2800" dirty="0" smtClean="0"/>
              <a:t>    Karane </a:t>
            </a:r>
            <a:r>
              <a:rPr lang="pl-PL" sz="2800" dirty="0"/>
              <a:t>jest kupowanie sprzedawanych na ulicach podrabianych artykułów znanych marek światowych (nawet do 3000 euro).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828</Words>
  <Application>Microsoft Office PowerPoint</Application>
  <PresentationFormat>Pokaz na ekranie (4:3)</PresentationFormat>
  <Paragraphs>64</Paragraphs>
  <Slides>11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Motyw pakietu Office</vt:lpstr>
      <vt:lpstr>Wyjazd i pobyt we Włoszech Bezpieczeństwo, zdrowie, przepisy prawne  Bezpieczeństwo w podróży </vt:lpstr>
      <vt:lpstr>Bezpieczeństwo w podróży c.d.</vt:lpstr>
      <vt:lpstr>Bezpieczeństwo w podróży c.d.</vt:lpstr>
      <vt:lpstr>Bezpieczeństwo w podróży c.d</vt:lpstr>
      <vt:lpstr>Bezpieczeństwo w podróży c.d</vt:lpstr>
      <vt:lpstr> Bezpieczny pobyt we Włoszech  Informacje      MINISTERSTWA SPRAW ZAGRANICZNYCH </vt:lpstr>
      <vt:lpstr>Zdrowie</vt:lpstr>
      <vt:lpstr>Zdrowie c.d.</vt:lpstr>
      <vt:lpstr>Przepisy prawne</vt:lpstr>
      <vt:lpstr>Informacje dodatkowe</vt:lpstr>
      <vt:lpstr> AMBASADA RZECZYPOSPOLITEJ POLSKIEJ W REPUBLICE WŁOSKIEJ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Wyjazd i pobyt we Włoszech Bezpieczeństwo, zdrowie, przepisy prawne</dc:title>
  <dc:creator>User</dc:creator>
  <cp:lastModifiedBy>User</cp:lastModifiedBy>
  <cp:revision>15</cp:revision>
  <dcterms:created xsi:type="dcterms:W3CDTF">2016-09-05T17:31:46Z</dcterms:created>
  <dcterms:modified xsi:type="dcterms:W3CDTF">2016-09-12T10:48:38Z</dcterms:modified>
</cp:coreProperties>
</file>