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4" r:id="rId4"/>
    <p:sldId id="282" r:id="rId5"/>
    <p:sldId id="258" r:id="rId6"/>
    <p:sldId id="257" r:id="rId7"/>
    <p:sldId id="259" r:id="rId8"/>
    <p:sldId id="260" r:id="rId9"/>
    <p:sldId id="265" r:id="rId10"/>
    <p:sldId id="274" r:id="rId11"/>
    <p:sldId id="266" r:id="rId12"/>
    <p:sldId id="267" r:id="rId13"/>
    <p:sldId id="269" r:id="rId14"/>
    <p:sldId id="270" r:id="rId15"/>
    <p:sldId id="268" r:id="rId16"/>
    <p:sldId id="272" r:id="rId17"/>
    <p:sldId id="273" r:id="rId18"/>
    <p:sldId id="275" r:id="rId19"/>
    <p:sldId id="278" r:id="rId20"/>
    <p:sldId id="276" r:id="rId21"/>
    <p:sldId id="279" r:id="rId22"/>
    <p:sldId id="277" r:id="rId23"/>
    <p:sldId id="271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E272-D122-4205-A801-7DF6323E20E4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EA38-68E4-4BE0-AD6D-EC839DFBB5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BEA38-68E4-4BE0-AD6D-EC839DFBB52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BEA38-68E4-4BE0-AD6D-EC839DFBB52A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E9D6-7F69-4BA4-8A4B-6DC2A594E37A}" type="datetimeFigureOut">
              <a:rPr lang="pl-PL" smtClean="0"/>
              <a:pPr/>
              <a:t>2017-06-04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89AD-8E61-4D63-B714-FC5621E7DF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Izabela_I_Katolick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s://pl.wikipedia.org/wiki/Ferdynand_II_Katolick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l.wikipedia.org/wiki/Grenada_(miasto_w_Hiszpanii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alaga_(prowincja)" TargetMode="External"/><Relationship Id="rId3" Type="http://schemas.openxmlformats.org/officeDocument/2006/relationships/hyperlink" Target="https://pl.wikipedia.org/wiki/Kadyks_(prowincja)" TargetMode="External"/><Relationship Id="rId7" Type="http://schemas.openxmlformats.org/officeDocument/2006/relationships/hyperlink" Target="https://pl.wikipedia.org/wiki/Ja%C3%A9n_(prowincja)" TargetMode="External"/><Relationship Id="rId2" Type="http://schemas.openxmlformats.org/officeDocument/2006/relationships/hyperlink" Target="https://pl.wikipedia.org/wiki/Almer%C3%ADa_(prowincja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Huelva_(prowincja)" TargetMode="External"/><Relationship Id="rId5" Type="http://schemas.openxmlformats.org/officeDocument/2006/relationships/hyperlink" Target="https://pl.wikipedia.org/wiki/Grenada_(prowincja)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pl.wikipedia.org/wiki/Kordoba_(prowincja)" TargetMode="External"/><Relationship Id="rId9" Type="http://schemas.openxmlformats.org/officeDocument/2006/relationships/hyperlink" Target="https://pl.wikipedia.org/wiki/Sewilla_(prowincja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86676" cy="1928825"/>
          </a:xfrm>
        </p:spPr>
        <p:txBody>
          <a:bodyPr>
            <a:normAutofit/>
          </a:bodyPr>
          <a:lstStyle/>
          <a:p>
            <a:r>
              <a:rPr lang="pl-PL" sz="7300" dirty="0" smtClean="0"/>
              <a:t>GRANA- Andaluzja</a:t>
            </a:r>
            <a:br>
              <a:rPr lang="pl-PL" sz="7300" dirty="0" smtClean="0"/>
            </a:br>
            <a:r>
              <a:rPr lang="pl-PL" sz="3600" dirty="0" smtClean="0"/>
              <a:t>i </a:t>
            </a:r>
            <a:r>
              <a:rPr lang="pl-PL" sz="3200" dirty="0" smtClean="0"/>
              <a:t>Buenos </a:t>
            </a:r>
            <a:r>
              <a:rPr lang="pl-PL" sz="3200" dirty="0" err="1" smtClean="0"/>
              <a:t>dias</a:t>
            </a:r>
            <a:r>
              <a:rPr lang="pl-PL" sz="3200" dirty="0" smtClean="0"/>
              <a:t> !  i Hola !</a:t>
            </a:r>
            <a:endParaRPr lang="pl-PL" sz="8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9144000" cy="139541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Hiszpania- projekt „Nowoczesny nauczyciel kluczem do sukcesu uczniów.”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290" name="Picture 2" descr="Znalezione obrazy dla zapytania gra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6000792" cy="2152431"/>
          </a:xfrm>
          <a:prstGeom prst="rect">
            <a:avLst/>
          </a:prstGeom>
          <a:noFill/>
        </p:spPr>
      </p:pic>
      <p:pic>
        <p:nvPicPr>
          <p:cNvPr id="6146" name="Picture 2" descr="H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428892" cy="3500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lgerian" pitchFamily="82" charset="0"/>
              </a:rPr>
              <a:t>Hipnotyzująca Granada</a:t>
            </a:r>
            <a:br>
              <a:rPr lang="pl-PL" b="1" dirty="0" smtClean="0">
                <a:latin typeface="Algerian" pitchFamily="82" charset="0"/>
              </a:rPr>
            </a:br>
            <a:endParaRPr lang="pl-PL" dirty="0">
              <a:latin typeface="Algerian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314324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b="1" dirty="0" smtClean="0"/>
              <a:t>Granada słynie z najczęściej odwiedzanego w Andaluzji zabytku – obronnego zespołu pałacowego Alhambra.</a:t>
            </a:r>
            <a:r>
              <a:rPr lang="pl-PL" dirty="0" smtClean="0"/>
              <a:t> Niektórzy mówią, że o malowniczości tego miejsca w dużym stopniu decyduje jego pejzaż: ośnieżony przez większość roku łańcuch Sierra Nevada, w którego sercu znajdują się najwyższe szczyty kontynentalnej Hiszpanii.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Poeci uważają to miejsce za ósmy cud świata. Również statystyki mówią, że jest to najczęściej odwiedzany zabytek w Andaluzji – prawdziwa perła pośród innych pamiątek przeszłości w Hiszpanii. Zbudowany w latach 1232-1273, bez wątpienia stanowi jeden z najpiękniejszych pałaców muzułmańskich, jaki kiedykolwiek powstał.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W skład całego kompleksu wchodzą: zamek </a:t>
            </a:r>
            <a:r>
              <a:rPr lang="pl-PL" dirty="0" err="1" smtClean="0"/>
              <a:t>Alcazaba</a:t>
            </a:r>
            <a:r>
              <a:rPr lang="pl-PL" dirty="0" smtClean="0"/>
              <a:t>, </a:t>
            </a:r>
            <a:r>
              <a:rPr lang="pl-PL" dirty="0" err="1" smtClean="0"/>
              <a:t>Mexuar</a:t>
            </a:r>
            <a:r>
              <a:rPr lang="pl-PL" dirty="0" smtClean="0"/>
              <a:t>, Dziedziniec Mirtowy, Dziedziniec Lwów, pałac Karola V oraz </a:t>
            </a:r>
            <a:r>
              <a:rPr lang="pl-PL" dirty="0" err="1" smtClean="0"/>
              <a:t>Generalife</a:t>
            </a:r>
            <a:r>
              <a:rPr lang="pl-PL" dirty="0" smtClean="0"/>
              <a:t>. Przez długi czas znajdowało się tu więzienie, dopiero w XIX wieku pałac został odbudowany z zachowaniem pierwotnego stylu, według ściśle określonych zasad architektonicznych. </a:t>
            </a:r>
            <a:r>
              <a:rPr lang="pl-PL" b="1" dirty="0" smtClean="0"/>
              <a:t>W 1984 roku Alhambra została wpisana na Listę Światowego Dziedzictwa Kultury UNESCO.</a:t>
            </a:r>
            <a:endParaRPr lang="pl-PL" dirty="0"/>
          </a:p>
        </p:txBody>
      </p:sp>
      <p:pic>
        <p:nvPicPr>
          <p:cNvPr id="1026" name="Picture 2" descr="Image result for tradycje grana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714356"/>
            <a:ext cx="3214255" cy="2286016"/>
          </a:xfrm>
          <a:prstGeom prst="rect">
            <a:avLst/>
          </a:prstGeom>
          <a:noFill/>
        </p:spPr>
      </p:pic>
      <p:pic>
        <p:nvPicPr>
          <p:cNvPr id="1028" name="Picture 4" descr="Image result for tradycje grana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54094"/>
            <a:ext cx="2886106" cy="2246277"/>
          </a:xfrm>
          <a:prstGeom prst="rect">
            <a:avLst/>
          </a:prstGeom>
          <a:noFill/>
        </p:spPr>
      </p:pic>
      <p:pic>
        <p:nvPicPr>
          <p:cNvPr id="1030" name="Picture 6" descr="Image result for tradycje grana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785794"/>
            <a:ext cx="2619375" cy="2171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hiller" pitchFamily="82" charset="0"/>
              </a:rPr>
              <a:t>Co ciekawego w Granadzie????? Otóż…..</a:t>
            </a:r>
            <a:endParaRPr lang="pl-PL" dirty="0">
              <a:latin typeface="Chiller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786058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Alhambra</a:t>
            </a:r>
          </a:p>
          <a:p>
            <a:r>
              <a:rPr lang="pl-PL" sz="2000" b="1" dirty="0" smtClean="0"/>
              <a:t>(arab. „czerwona wieża”)</a:t>
            </a:r>
          </a:p>
          <a:p>
            <a:r>
              <a:rPr lang="pl-PL" sz="2000" dirty="0" smtClean="0"/>
              <a:t>Dawna twierdza mauretańskich kalifów, zbudowana w XIII-XV w Grenadzie w andaluzyjskim regionie Hiszpanii. Zabytek arabskiego budownictwa w Europie.</a:t>
            </a:r>
          </a:p>
          <a:p>
            <a:r>
              <a:rPr lang="pl-PL" sz="2000" dirty="0" smtClean="0"/>
              <a:t>Składa się z pałacu z kilkoma dziedzińcami i dekorowanymi salami </a:t>
            </a:r>
            <a:r>
              <a:rPr lang="pl-PL" sz="2000" dirty="0" err="1" smtClean="0"/>
              <a:t>Alkazaby</a:t>
            </a:r>
            <a:r>
              <a:rPr lang="pl-PL" sz="2000" dirty="0" smtClean="0"/>
              <a:t> oraz </a:t>
            </a:r>
            <a:r>
              <a:rPr lang="pl-PL" sz="2000" dirty="0" err="1" smtClean="0"/>
              <a:t>Generalife</a:t>
            </a:r>
            <a:r>
              <a:rPr lang="pl-PL" sz="2000" dirty="0" smtClean="0"/>
              <a:t>, letniej rezydencji z ogrodami (Ogrody Rajskich Rozkoszy ) znajdującymi się na całym wzgórzu. Wewnątrz jest </a:t>
            </a:r>
            <a:r>
              <a:rPr lang="pl-PL" sz="2000" i="1" dirty="0" smtClean="0"/>
              <a:t>Patio de los </a:t>
            </a:r>
            <a:r>
              <a:rPr lang="pl-PL" sz="2000" i="1" dirty="0" err="1" smtClean="0"/>
              <a:t>Leones</a:t>
            </a:r>
            <a:r>
              <a:rPr lang="pl-PL" sz="2000" i="1" dirty="0" smtClean="0"/>
              <a:t> (podwórze lwów) z wodotryskiem opartym </a:t>
            </a:r>
            <a:r>
              <a:rPr lang="pl-PL" sz="2000" dirty="0" smtClean="0"/>
              <a:t>na 12 lwach; do dziedzińca tego przylegają 4 sale: jedna z nich: Sala de las Dos </a:t>
            </a:r>
            <a:r>
              <a:rPr lang="pl-PL" sz="2000" dirty="0" err="1" smtClean="0"/>
              <a:t>Hermanas</a:t>
            </a:r>
            <a:r>
              <a:rPr lang="pl-PL" sz="2000" dirty="0" smtClean="0"/>
              <a:t> (sala dwóch sióstr), zwana tak z powodu dwóch jednakowych płyt marmurowych w podłodze. Dziedzińce okolone cienistymi kolumnadami; wiele chłodnych zakątków, ogródki z płynącą wodą, na zewnątrz zaś balkony, z których roztaczają się przepiękne widoki.</a:t>
            </a:r>
            <a:endParaRPr lang="pl-PL" sz="2000" dirty="0"/>
          </a:p>
        </p:txBody>
      </p:sp>
      <p:sp>
        <p:nvSpPr>
          <p:cNvPr id="1026" name="AutoShape 2" descr="Image result for hiszpania granada Alham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Image result for hiszpania granada Alham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Image result for hiszpania granada Alham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Image result for hiszpania granada Alham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191133"/>
            <a:ext cx="6858049" cy="1818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Image result for hiszpania granada Alham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2571744"/>
          </a:xfrm>
          <a:prstGeom prst="rect">
            <a:avLst/>
          </a:prstGeom>
          <a:noFill/>
        </p:spPr>
      </p:pic>
      <p:pic>
        <p:nvPicPr>
          <p:cNvPr id="24580" name="Picture 4" descr="Image result for hiszpania granada Alhamb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2619375" cy="2528846"/>
          </a:xfrm>
          <a:prstGeom prst="rect">
            <a:avLst/>
          </a:prstGeom>
          <a:noFill/>
        </p:spPr>
      </p:pic>
      <p:pic>
        <p:nvPicPr>
          <p:cNvPr id="24582" name="Picture 6" descr="Image result for hiszpania granada Alhamb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3286148" cy="2571744"/>
          </a:xfrm>
          <a:prstGeom prst="rect">
            <a:avLst/>
          </a:prstGeom>
          <a:noFill/>
        </p:spPr>
      </p:pic>
      <p:pic>
        <p:nvPicPr>
          <p:cNvPr id="24584" name="Picture 8" descr="Image result for hiszpania granada Alhamb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2771744" cy="2571768"/>
          </a:xfrm>
          <a:prstGeom prst="rect">
            <a:avLst/>
          </a:prstGeom>
          <a:noFill/>
        </p:spPr>
      </p:pic>
      <p:pic>
        <p:nvPicPr>
          <p:cNvPr id="24586" name="Picture 10" descr="Image result for hiszpania granada Alhamb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357430"/>
            <a:ext cx="3143240" cy="2357454"/>
          </a:xfrm>
          <a:prstGeom prst="rect">
            <a:avLst/>
          </a:prstGeom>
          <a:noFill/>
        </p:spPr>
      </p:pic>
      <p:pic>
        <p:nvPicPr>
          <p:cNvPr id="24588" name="Picture 12" descr="Image result for hiszpania granada Alhamb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214554"/>
            <a:ext cx="3429024" cy="2581281"/>
          </a:xfrm>
          <a:prstGeom prst="rect">
            <a:avLst/>
          </a:prstGeom>
          <a:noFill/>
        </p:spPr>
      </p:pic>
      <p:pic>
        <p:nvPicPr>
          <p:cNvPr id="24590" name="Picture 14" descr="Related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72008"/>
            <a:ext cx="3357554" cy="2285992"/>
          </a:xfrm>
          <a:prstGeom prst="rect">
            <a:avLst/>
          </a:prstGeom>
          <a:noFill/>
        </p:spPr>
      </p:pic>
      <p:pic>
        <p:nvPicPr>
          <p:cNvPr id="24592" name="Picture 16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786322"/>
            <a:ext cx="3500741" cy="2071678"/>
          </a:xfrm>
          <a:prstGeom prst="rect">
            <a:avLst/>
          </a:prstGeom>
          <a:noFill/>
        </p:spPr>
      </p:pic>
      <p:pic>
        <p:nvPicPr>
          <p:cNvPr id="24594" name="Picture 18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643446"/>
            <a:ext cx="2928925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latin typeface="Constantia" pitchFamily="18" charset="0"/>
              </a:rPr>
              <a:t>Generalife</a:t>
            </a:r>
            <a:r>
              <a:rPr lang="pl-PL" b="1" dirty="0" smtClean="0">
                <a:latin typeface="Algerian" pitchFamily="82" charset="0"/>
              </a:rPr>
              <a:t/>
            </a:r>
            <a:br>
              <a:rPr lang="pl-PL" b="1" dirty="0" smtClean="0">
                <a:latin typeface="Algerian" pitchFamily="82" charset="0"/>
              </a:rPr>
            </a:br>
            <a:endParaRPr lang="pl-PL" dirty="0">
              <a:latin typeface="Algerian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4282" y="1214422"/>
            <a:ext cx="357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Generalife</a:t>
            </a:r>
            <a:r>
              <a:rPr lang="pl-PL" dirty="0" smtClean="0"/>
              <a:t> – pałac ten wybudowany został za czasów panowania Muhammada III, na początku XIV wieku i miał pełnić funkcję letniej, nieoficjalnej rezydencji władców muzułmańskich. w skład tego kompleksu wchodzą najstarsze z zachowanych do dzisiaj ogrodów mauretańskich. Patio de la </a:t>
            </a:r>
            <a:r>
              <a:rPr lang="pl-PL" dirty="0" err="1" smtClean="0"/>
              <a:t>Acequia</a:t>
            </a:r>
            <a:r>
              <a:rPr lang="pl-PL" dirty="0" smtClean="0"/>
              <a:t> jest głównym ogrodem tego kompleksu, rozciąga się wzdłuż wąskiego basenu. Innym ciekawym miejscem jest tzw. „Ogród Sułtanki”, który uważany jest za miejsce spotkań żony Abu I </a:t>
            </a:r>
            <a:r>
              <a:rPr lang="pl-PL" dirty="0" err="1" smtClean="0"/>
              <a:t>Hasana</a:t>
            </a:r>
            <a:r>
              <a:rPr lang="pl-PL" dirty="0" smtClean="0"/>
              <a:t> z jej kochankiem. Aktualnie cały kompleks ogrodowo - pałacowy dostępny jest dla zwiedzających. </a:t>
            </a:r>
            <a:endParaRPr lang="pl-PL" dirty="0"/>
          </a:p>
        </p:txBody>
      </p:sp>
      <p:pic>
        <p:nvPicPr>
          <p:cNvPr id="26626" name="Picture 2" descr="Genera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857232"/>
            <a:ext cx="4797792" cy="581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lgerian" pitchFamily="82" charset="0"/>
              </a:rPr>
              <a:t>Pałac Karola V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44" y="928670"/>
            <a:ext cx="41434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Pałac Karola V </a:t>
            </a:r>
            <a:r>
              <a:rPr lang="pl-PL" sz="2000" dirty="0" smtClean="0"/>
              <a:t>– pałac ten jest częścią Alhambry . Budowla wzniesiona została w XVI wieku jako symboliczny znak zwycięstwa chrześcijaństwa nad światem arabskim. Fundusze na tą inwestycję pochodziły z podatku, jaki narzucony został na Arabów. Budynek sprawia niesamowite wrażenie, dzięki dwukondygnacyjnej kolumnadzie wokół półokrągłego dziedzińca wewnętrznego. Cały budynek uważany jest za jeden z najważniejszych, poza Włochami,  budynków okresu renesansu. W pałacu znajdują się dwa muzea: Muzeum Archeologiczne i Muzeum Sztuk Pięknych, w którym znajdują się obrazy z rozwiązanych klasztorów Grenady. </a:t>
            </a:r>
            <a:endParaRPr lang="pl-PL" sz="2000" dirty="0"/>
          </a:p>
        </p:txBody>
      </p:sp>
      <p:pic>
        <p:nvPicPr>
          <p:cNvPr id="27650" name="Picture 2" descr="Pa&amp;lstrok;ac Karola 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069" y="1071546"/>
            <a:ext cx="4813930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001156" cy="642966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Albaicín</a:t>
            </a:r>
            <a:r>
              <a:rPr lang="pl-PL" b="1" dirty="0" smtClean="0"/>
              <a:t> - arabska dzielnica w Granadzie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 rot="10800000" flipV="1">
            <a:off x="0" y="4336157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/>
              <a:t>Albaicín</a:t>
            </a:r>
            <a:r>
              <a:rPr lang="pl-PL" sz="2000" b="1" dirty="0" smtClean="0"/>
              <a:t> to prawdopodobnie najbardziej "klimatyczna" dzielnica w całej Hiszpanii. Znajdziecie w niej plątaninę stromych i ciasnych uliczek, budowle z ponad 1000 letnią historią, ulicznych artystów, produkty andaluzyjskiego rzemiosła, pyszne </a:t>
            </a:r>
            <a:r>
              <a:rPr lang="pl-PL" sz="2000" b="1" dirty="0" err="1" smtClean="0"/>
              <a:t>tapas</a:t>
            </a:r>
            <a:r>
              <a:rPr lang="pl-PL" sz="2000" b="1" dirty="0" smtClean="0"/>
              <a:t> i flamenco. Najciekawszymi obiektami są fragmenty łaźni arabskich</a:t>
            </a:r>
            <a:r>
              <a:rPr lang="pl-PL" sz="2000" dirty="0" smtClean="0"/>
              <a:t>, </a:t>
            </a:r>
            <a:r>
              <a:rPr lang="pl-PL" sz="2000" b="1" dirty="0" smtClean="0"/>
              <a:t>na terenie których założono muzeum archeologiczne oraz kościół San Salvador, który podobnie jak reszta świątyń, zbudowany został na gruzach mauretańskiego meczetu.</a:t>
            </a:r>
            <a:r>
              <a:rPr lang="pl-PL" sz="2000" dirty="0" smtClean="0"/>
              <a:t> </a:t>
            </a:r>
            <a:r>
              <a:rPr lang="pl-PL" sz="2000" b="1" dirty="0" smtClean="0"/>
              <a:t> Z </a:t>
            </a:r>
            <a:r>
              <a:rPr lang="pl-PL" sz="2000" b="1" dirty="0" err="1" smtClean="0"/>
              <a:t>Albaicín</a:t>
            </a:r>
            <a:r>
              <a:rPr lang="pl-PL" sz="2000" b="1" dirty="0" smtClean="0"/>
              <a:t> rozciąga się piękna panorama Granady: z Alhambrą, katedrą oraz ośnieżonymi szczytami Sierra Nevada na horyzoncie.</a:t>
            </a:r>
            <a:endParaRPr lang="pl-PL" sz="2000" dirty="0"/>
          </a:p>
        </p:txBody>
      </p:sp>
      <p:pic>
        <p:nvPicPr>
          <p:cNvPr id="25602" name="Picture 2" descr="Albaicín - Granada (Hiszpani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714908" cy="3357586"/>
          </a:xfrm>
          <a:prstGeom prst="rect">
            <a:avLst/>
          </a:prstGeom>
          <a:noFill/>
        </p:spPr>
      </p:pic>
      <p:pic>
        <p:nvPicPr>
          <p:cNvPr id="25604" name="Picture 4" descr="Albaic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722" y="857232"/>
            <a:ext cx="434227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b="1" dirty="0" smtClean="0"/>
              <a:t>Katedra w Grenadzie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1428736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Katedra w Granadzie</a:t>
            </a:r>
            <a:r>
              <a:rPr lang="pl-PL" dirty="0" smtClean="0"/>
              <a:t> (hiszp.: </a:t>
            </a:r>
            <a:r>
              <a:rPr lang="pl-PL" i="1" dirty="0" err="1" smtClean="0"/>
              <a:t>Catedral</a:t>
            </a:r>
            <a:r>
              <a:rPr lang="pl-PL" i="1" dirty="0" smtClean="0"/>
              <a:t> de Santa </a:t>
            </a:r>
            <a:r>
              <a:rPr lang="pl-PL" i="1" dirty="0" err="1" smtClean="0"/>
              <a:t>María</a:t>
            </a:r>
            <a:r>
              <a:rPr lang="pl-PL" i="1" dirty="0" smtClean="0"/>
              <a:t> de la Encarnación</a:t>
            </a:r>
            <a:r>
              <a:rPr lang="pl-PL" dirty="0" smtClean="0"/>
              <a:t> – Katedra Najświętszej Maryi Panny od Wcielenia) gotycko-renesansowa katedra w Grenadzie.</a:t>
            </a:r>
            <a:endParaRPr lang="pl-PL" dirty="0"/>
          </a:p>
        </p:txBody>
      </p:sp>
      <p:sp>
        <p:nvSpPr>
          <p:cNvPr id="1028" name="AutoShape 4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2552700"/>
            <a:ext cx="6991350" cy="532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2552700"/>
            <a:ext cx="6991350" cy="532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Image result for Katedra w granadz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4929190" cy="2228853"/>
          </a:xfrm>
          <a:prstGeom prst="rect">
            <a:avLst/>
          </a:prstGeom>
          <a:noFill/>
        </p:spPr>
      </p:pic>
      <p:sp>
        <p:nvSpPr>
          <p:cNvPr id="1036" name="AutoShape 12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2857496"/>
            <a:ext cx="4000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Katedra jest dziełem, którego wznoszenie rozpoczął w 1523 </a:t>
            </a:r>
            <a:r>
              <a:rPr lang="pl-PL" dirty="0" err="1" smtClean="0"/>
              <a:t>Enrique</a:t>
            </a:r>
            <a:r>
              <a:rPr lang="pl-PL" dirty="0" smtClean="0"/>
              <a:t> de </a:t>
            </a:r>
            <a:r>
              <a:rPr lang="pl-PL" dirty="0" err="1" smtClean="0"/>
              <a:t>Egas</a:t>
            </a:r>
            <a:r>
              <a:rPr lang="pl-PL" dirty="0" smtClean="0"/>
              <a:t>  ,później </a:t>
            </a:r>
            <a:r>
              <a:rPr lang="pl-PL" dirty="0" err="1" smtClean="0"/>
              <a:t>kotynuawał</a:t>
            </a:r>
            <a:r>
              <a:rPr lang="pl-PL" dirty="0" smtClean="0"/>
              <a:t> Diego de </a:t>
            </a:r>
            <a:r>
              <a:rPr lang="pl-PL" dirty="0" err="1" smtClean="0"/>
              <a:t>Siloé</a:t>
            </a:r>
            <a:r>
              <a:rPr lang="pl-PL" dirty="0" smtClean="0"/>
              <a:t>, który podczas podróży do Włoch poznał renesans włoski. Katedrę ukończono 1704 r. Katedra ma wymiary 67 × 116 m . </a:t>
            </a:r>
          </a:p>
          <a:p>
            <a:r>
              <a:rPr lang="pl-PL" dirty="0" smtClean="0"/>
              <a:t>W zakrystii znajduje się muzeum z kielichami, krzyżami procesyjnymi i relikwiarzami, znajduje się tam także korona i berło </a:t>
            </a:r>
            <a:r>
              <a:rPr lang="pl-PL" dirty="0" smtClean="0">
                <a:hlinkClick r:id="rId3" tooltip="Izabela I Katolicka"/>
              </a:rPr>
              <a:t>królowej Izabeli</a:t>
            </a:r>
            <a:r>
              <a:rPr lang="pl-PL" dirty="0" smtClean="0"/>
              <a:t>, miecz </a:t>
            </a:r>
            <a:r>
              <a:rPr lang="pl-PL" dirty="0" smtClean="0">
                <a:hlinkClick r:id="rId4" tooltip="Ferdynand II Katolicki"/>
              </a:rPr>
              <a:t>Ferdynanda</a:t>
            </a:r>
            <a:r>
              <a:rPr lang="pl-PL" dirty="0" smtClean="0"/>
              <a:t> oraz flagi wykorzystywane podczas podboju emiratu Grenady</a:t>
            </a:r>
            <a:endParaRPr lang="pl-PL" dirty="0"/>
          </a:p>
        </p:txBody>
      </p:sp>
      <p:sp>
        <p:nvSpPr>
          <p:cNvPr id="1044" name="AutoShape 20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6" name="AutoShape 22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8" name="AutoShape 24" descr="Image result for Katedra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50" name="Picture 26" descr="Image result for Katedra w granadz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86"/>
            <a:ext cx="2286016" cy="3429024"/>
          </a:xfrm>
          <a:prstGeom prst="rect">
            <a:avLst/>
          </a:prstGeom>
          <a:noFill/>
        </p:spPr>
      </p:pic>
      <p:pic>
        <p:nvPicPr>
          <p:cNvPr id="1054" name="Picture 30" descr="Image result for Katedra w granadz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214686"/>
            <a:ext cx="2762251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/>
          <a:lstStyle/>
          <a:p>
            <a:r>
              <a:rPr lang="pl-PL" b="1" dirty="0" smtClean="0">
                <a:latin typeface="Curlz MT" pitchFamily="82" charset="0"/>
              </a:rPr>
              <a:t>Tradycje i Kultura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 rot="10800000" flipV="1">
            <a:off x="0" y="10727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Curlz MT" pitchFamily="82" charset="0"/>
              </a:rPr>
              <a:t>         </a:t>
            </a:r>
            <a:r>
              <a:rPr lang="pl-PL" sz="3200" b="1" dirty="0" smtClean="0">
                <a:latin typeface="Curlz MT" pitchFamily="82" charset="0"/>
              </a:rPr>
              <a:t>Wielkanocne procesje </a:t>
            </a:r>
            <a:r>
              <a:rPr lang="pl-PL" sz="3200" b="1" dirty="0" err="1" smtClean="0">
                <a:latin typeface="Curlz MT" pitchFamily="82" charset="0"/>
              </a:rPr>
              <a:t>Semana</a:t>
            </a:r>
            <a:r>
              <a:rPr lang="pl-PL" sz="3200" b="1" dirty="0" smtClean="0">
                <a:latin typeface="Curlz MT" pitchFamily="82" charset="0"/>
              </a:rPr>
              <a:t> Santa w Granadzie</a:t>
            </a:r>
            <a:endParaRPr lang="pl-PL" sz="3200" b="1" dirty="0">
              <a:latin typeface="Curlz MT" pitchFamily="82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643050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Wielkanoc w Hiszpanii trwa cały tydzień. Zaczyna się od Niedzieli Palmowej (</a:t>
            </a:r>
            <a:r>
              <a:rPr lang="pl-PL" i="1" dirty="0" smtClean="0"/>
              <a:t>Domingo de </a:t>
            </a:r>
            <a:r>
              <a:rPr lang="pl-PL" i="1" dirty="0" err="1" smtClean="0"/>
              <a:t>Ramos</a:t>
            </a:r>
            <a:r>
              <a:rPr lang="pl-PL" dirty="0" smtClean="0"/>
              <a:t>), potem kolejne dni tygodnia zwane są świętymi: </a:t>
            </a:r>
            <a:r>
              <a:rPr lang="pl-PL" i="1" dirty="0" err="1" smtClean="0"/>
              <a:t>Lunes</a:t>
            </a:r>
            <a:r>
              <a:rPr lang="pl-PL" i="1" dirty="0" smtClean="0"/>
              <a:t> Santo, </a:t>
            </a:r>
            <a:r>
              <a:rPr lang="pl-PL" i="1" dirty="0" err="1" smtClean="0"/>
              <a:t>Martes</a:t>
            </a:r>
            <a:r>
              <a:rPr lang="pl-PL" i="1" dirty="0" smtClean="0"/>
              <a:t> Santo, </a:t>
            </a:r>
            <a:r>
              <a:rPr lang="pl-PL" i="1" dirty="0" err="1" smtClean="0"/>
              <a:t>Miercoles</a:t>
            </a:r>
            <a:r>
              <a:rPr lang="pl-PL" i="1" dirty="0" smtClean="0"/>
              <a:t> Santo, </a:t>
            </a:r>
            <a:r>
              <a:rPr lang="pl-PL" i="1" dirty="0" err="1" smtClean="0"/>
              <a:t>Jueves</a:t>
            </a:r>
            <a:r>
              <a:rPr lang="pl-PL" i="1" dirty="0" smtClean="0"/>
              <a:t> Santo, </a:t>
            </a:r>
            <a:r>
              <a:rPr lang="pl-PL" i="1" dirty="0" err="1" smtClean="0"/>
              <a:t>Viernes</a:t>
            </a:r>
            <a:r>
              <a:rPr lang="pl-PL" i="1" dirty="0" smtClean="0"/>
              <a:t> Santo, </a:t>
            </a:r>
            <a:r>
              <a:rPr lang="pl-PL" i="1" dirty="0" err="1" smtClean="0"/>
              <a:t>Sabado</a:t>
            </a:r>
            <a:r>
              <a:rPr lang="pl-PL" i="1" dirty="0" smtClean="0"/>
              <a:t> Santo</a:t>
            </a:r>
            <a:r>
              <a:rPr lang="pl-PL" dirty="0" smtClean="0"/>
              <a:t> i niedziela </a:t>
            </a:r>
            <a:r>
              <a:rPr lang="pl-PL" i="1" dirty="0" smtClean="0"/>
              <a:t>Domingo de </a:t>
            </a:r>
            <a:r>
              <a:rPr lang="pl-PL" i="1" dirty="0" err="1" smtClean="0"/>
              <a:t>Resurección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3571876"/>
            <a:ext cx="4357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W hiszpańskiej Wielkanocy </a:t>
            </a:r>
            <a:r>
              <a:rPr lang="pl-PL" dirty="0" err="1" smtClean="0"/>
              <a:t>wogóle</a:t>
            </a:r>
            <a:r>
              <a:rPr lang="pl-PL" dirty="0" smtClean="0"/>
              <a:t> </a:t>
            </a:r>
            <a:r>
              <a:rPr lang="pl-PL" b="1" dirty="0" smtClean="0"/>
              <a:t>nie znajdziesz kolorowych pisanek, kurczaczków, zajączków i bazi</a:t>
            </a:r>
            <a:r>
              <a:rPr lang="pl-PL" dirty="0" smtClean="0"/>
              <a:t>, czyli tych świątecznych symboli z większości krajów europejskich.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492919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Za to spotkasz się z niesamowitą ilością symboli biblijnych, bardziej w wydaniu </a:t>
            </a:r>
            <a:r>
              <a:rPr lang="pl-PL" dirty="0" err="1" smtClean="0"/>
              <a:t>teatralo</a:t>
            </a:r>
            <a:r>
              <a:rPr lang="pl-PL" dirty="0" smtClean="0"/>
              <a:t>- turystycznym, niż duchowym. </a:t>
            </a:r>
            <a:r>
              <a:rPr lang="pl-PL" b="1" dirty="0" smtClean="0"/>
              <a:t>Przez cały tydzień, codziennie od Niedzieli Palmowej do Rezurekcji w każdym mieście odbywają się wielkie, barwne procesje </a:t>
            </a:r>
            <a:r>
              <a:rPr lang="pl-PL" b="1" dirty="0" err="1" smtClean="0"/>
              <a:t>Semana</a:t>
            </a:r>
            <a:r>
              <a:rPr lang="pl-PL" b="1" dirty="0" smtClean="0"/>
              <a:t> Santa. </a:t>
            </a:r>
            <a:endParaRPr lang="pl-PL" dirty="0"/>
          </a:p>
        </p:txBody>
      </p:sp>
      <p:pic>
        <p:nvPicPr>
          <p:cNvPr id="3074" name="Picture 2" descr="Wielkanocne procesje Semana Santa w Granadzie penite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2071702" cy="3071834"/>
          </a:xfrm>
          <a:prstGeom prst="rect">
            <a:avLst/>
          </a:prstGeom>
          <a:noFill/>
        </p:spPr>
      </p:pic>
      <p:pic>
        <p:nvPicPr>
          <p:cNvPr id="3076" name="Picture 4" descr="Wielkanocne procesje Semana Santa w Granadz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2408638" cy="323850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571501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Procesja ma </a:t>
            </a:r>
            <a:r>
              <a:rPr lang="pl-PL" dirty="0" err="1" smtClean="0"/>
              <a:t>sciśle</a:t>
            </a:r>
            <a:r>
              <a:rPr lang="pl-PL" dirty="0" smtClean="0"/>
              <a:t> określone reguły. Rozpoczyna ją </a:t>
            </a:r>
            <a:r>
              <a:rPr lang="pl-PL" b="1" dirty="0" smtClean="0"/>
              <a:t>pochód tajemniczych postaci w długich szpiczastych czapkach z otworami na oczy</a:t>
            </a:r>
            <a:r>
              <a:rPr lang="pl-PL" dirty="0" smtClean="0"/>
              <a:t>. Wyglądają jak ku </a:t>
            </a:r>
            <a:r>
              <a:rPr lang="pl-PL" dirty="0" err="1" smtClean="0"/>
              <a:t>klux</a:t>
            </a:r>
            <a:r>
              <a:rPr lang="pl-PL" dirty="0" smtClean="0"/>
              <a:t> klan i niektóre osoby ,co po raz pierwszy je zobaczyły były trochę przerażone. Nazywają się </a:t>
            </a:r>
            <a:r>
              <a:rPr lang="pl-PL" b="1" i="1" dirty="0" err="1" smtClean="0"/>
              <a:t>Penitentes</a:t>
            </a:r>
            <a:r>
              <a:rPr lang="pl-PL" dirty="0" smtClean="0"/>
              <a:t> lub </a:t>
            </a:r>
            <a:r>
              <a:rPr lang="pl-PL" b="1" i="1" dirty="0" err="1" smtClean="0"/>
              <a:t>Nazarenos</a:t>
            </a:r>
            <a:r>
              <a:rPr lang="pl-PL" dirty="0" smtClean="0"/>
              <a:t>, czyli pokutnicy. Ich strój to habit pokutny maskujący </a:t>
            </a:r>
            <a:r>
              <a:rPr lang="pl-PL" dirty="0" err="1" smtClean="0"/>
              <a:t>tożsamosć</a:t>
            </a:r>
            <a:r>
              <a:rPr lang="pl-PL" dirty="0" smtClean="0"/>
              <a:t>.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Drugą połowę procesji rozpoczynają </a:t>
            </a:r>
            <a:r>
              <a:rPr lang="pl-PL" i="1" dirty="0" err="1" smtClean="0"/>
              <a:t>Camareras</a:t>
            </a:r>
            <a:r>
              <a:rPr lang="pl-PL" dirty="0" smtClean="0"/>
              <a:t>. To nie są bynajmniej kelnerki, lecz </a:t>
            </a:r>
            <a:r>
              <a:rPr lang="pl-PL" b="1" dirty="0" smtClean="0"/>
              <a:t>kobiety ubrane w żałobę</a:t>
            </a:r>
            <a:r>
              <a:rPr lang="pl-PL" dirty="0" smtClean="0"/>
              <a:t>. Charakterystycznym elementem ich stroju to wielka kwadratowa spinka we włosach wyglądająca jak sterczący widelec a na niej zawieszony długi czarny welon. </a:t>
            </a:r>
            <a:r>
              <a:rPr lang="pl-PL" dirty="0" err="1" smtClean="0"/>
              <a:t>Bradzo</a:t>
            </a:r>
            <a:r>
              <a:rPr lang="pl-PL" dirty="0" smtClean="0"/>
              <a:t> hiszpańskie. W rękach niosą świecę, różaniec i święty obrazek patrona. Mimo, że wszystkie ubrane na czarno to wystrojone są wyjątkowo pięknie i elegancko.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2770" name="Picture 2" descr="Wielkanocne procesje Semana Santa w Granadzie camare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929058" cy="1928826"/>
          </a:xfrm>
          <a:prstGeom prst="rect">
            <a:avLst/>
          </a:prstGeom>
          <a:noFill/>
        </p:spPr>
      </p:pic>
      <p:pic>
        <p:nvPicPr>
          <p:cNvPr id="32772" name="Picture 4" descr="Wielkanocne procesje Semana Santa w Granadzie camare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002" y="1500174"/>
            <a:ext cx="4805998" cy="2071702"/>
          </a:xfrm>
          <a:prstGeom prst="rect">
            <a:avLst/>
          </a:prstGeom>
          <a:noFill/>
        </p:spPr>
      </p:pic>
      <p:pic>
        <p:nvPicPr>
          <p:cNvPr id="32774" name="Picture 6" descr="Wielkanocne procesje Semana Santa w Granadzie camare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7143"/>
            <a:ext cx="2214578" cy="3280857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 rot="10800000" flipV="1">
            <a:off x="4572000" y="3804237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Podczas </a:t>
            </a:r>
            <a:r>
              <a:rPr lang="pl-PL" dirty="0" err="1" smtClean="0"/>
              <a:t>Semana</a:t>
            </a:r>
            <a:r>
              <a:rPr lang="pl-PL" dirty="0" smtClean="0"/>
              <a:t> Santa panuje pewna tradycja, w którą bawią się dzieci. </a:t>
            </a:r>
            <a:r>
              <a:rPr lang="pl-PL" b="1" dirty="0" smtClean="0"/>
              <a:t>Lepią one kulki z wosku kapiącego ze świec uczestników procesji.</a:t>
            </a:r>
            <a:r>
              <a:rPr lang="pl-PL" dirty="0" smtClean="0"/>
              <a:t> Kiedy procesja stoi to podchodzą ze swymi kulkami do któregoś z </a:t>
            </a:r>
            <a:r>
              <a:rPr lang="pl-PL" dirty="0" err="1" smtClean="0"/>
              <a:t>penitentes</a:t>
            </a:r>
            <a:r>
              <a:rPr lang="pl-PL" dirty="0" smtClean="0"/>
              <a:t> lub </a:t>
            </a:r>
            <a:r>
              <a:rPr lang="pl-PL" dirty="0" err="1" smtClean="0"/>
              <a:t>camareras</a:t>
            </a:r>
            <a:r>
              <a:rPr lang="pl-PL" dirty="0" smtClean="0"/>
              <a:t> i zbierają wosk tym samym powiększając swoją kulkę. Potem zabierają ją do domu. Im większą uda im się ulepić tym większe będą miały szczęście w roku.</a:t>
            </a:r>
            <a:endParaRPr lang="pl-PL" dirty="0"/>
          </a:p>
        </p:txBody>
      </p:sp>
      <p:pic>
        <p:nvPicPr>
          <p:cNvPr id="32780" name="Picture 12" descr="Semana Santa Hiszpania Dzieci i kulki z wosk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357562"/>
            <a:ext cx="242889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urlz MT" pitchFamily="82" charset="0"/>
              </a:rPr>
              <a:t>                   </a:t>
            </a:r>
            <a:r>
              <a:rPr lang="pl-PL" sz="3600" b="1" dirty="0" err="1" smtClean="0">
                <a:latin typeface="Curlz MT" pitchFamily="82" charset="0"/>
              </a:rPr>
              <a:t>Feria</a:t>
            </a:r>
            <a:r>
              <a:rPr lang="pl-PL" sz="3600" b="1" dirty="0" smtClean="0">
                <a:latin typeface="Curlz MT" pitchFamily="82" charset="0"/>
              </a:rPr>
              <a:t> de </a:t>
            </a:r>
            <a:r>
              <a:rPr lang="pl-PL" sz="3600" b="1" dirty="0" err="1" smtClean="0">
                <a:latin typeface="Curlz MT" pitchFamily="82" charset="0"/>
              </a:rPr>
              <a:t>Abril</a:t>
            </a:r>
            <a:r>
              <a:rPr lang="pl-PL" sz="3600" b="1" dirty="0" smtClean="0">
                <a:latin typeface="Curlz MT" pitchFamily="82" charset="0"/>
              </a:rPr>
              <a:t> w Sewilli-</a:t>
            </a:r>
            <a:r>
              <a:rPr lang="pl-PL" sz="3600" b="1" dirty="0" smtClean="0"/>
              <a:t> </a:t>
            </a:r>
            <a:r>
              <a:rPr lang="pl-PL" b="1" dirty="0" smtClean="0"/>
              <a:t>Dwa tygodnie po fieście </a:t>
            </a:r>
            <a:r>
              <a:rPr lang="pl-PL" b="1" dirty="0" err="1" smtClean="0"/>
              <a:t>Semana</a:t>
            </a:r>
            <a:r>
              <a:rPr lang="pl-PL" b="1" dirty="0" smtClean="0"/>
              <a:t> Santa rozpoczyna się kolejna uczta dla ducha  i ciała……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928670"/>
            <a:ext cx="6215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To fiesta pod znakiem flamenco, andaluzyjskich strojów i regionalnych </a:t>
            </a:r>
            <a:r>
              <a:rPr lang="pl-PL" dirty="0" err="1" smtClean="0"/>
              <a:t>przysmaków…to</a:t>
            </a:r>
            <a:r>
              <a:rPr lang="pl-PL" dirty="0" smtClean="0"/>
              <a:t> czas, kiedy </a:t>
            </a:r>
            <a:r>
              <a:rPr lang="pl-PL" dirty="0" err="1" smtClean="0"/>
              <a:t>Sewilczycy</a:t>
            </a:r>
            <a:r>
              <a:rPr lang="pl-PL" dirty="0" smtClean="0"/>
              <a:t> eksponują to, co najlepsze w wizerunku ich miasta. Na ulicach królują tradycyjne stroje. Kolorowe, falbaniaste suknie zgrabnie opinają sylwetki pań.  Kapelusze z płaskim rondem to znak rozpoznawczy na głowach "</a:t>
            </a:r>
            <a:r>
              <a:rPr lang="pl-PL" dirty="0" err="1" smtClean="0"/>
              <a:t>gitanos</a:t>
            </a:r>
            <a:r>
              <a:rPr lang="pl-PL" dirty="0" smtClean="0"/>
              <a:t>", którzy z gracją przemierzają uliczki Sewilli na grzbietach andaluzyjskich koni. Co chwilę słychać jest stukot przejeżdżających bryczek.</a:t>
            </a:r>
            <a:endParaRPr lang="pl-PL" dirty="0"/>
          </a:p>
        </p:txBody>
      </p:sp>
      <p:pic>
        <p:nvPicPr>
          <p:cNvPr id="35842" name="Picture 2" descr="Sewilla - sprawd&amp;zacute; czym jest fiesta Feria de Abril w Sewi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71480"/>
            <a:ext cx="2954193" cy="4448172"/>
          </a:xfrm>
          <a:prstGeom prst="rect">
            <a:avLst/>
          </a:prstGeom>
          <a:noFill/>
        </p:spPr>
      </p:pic>
      <p:pic>
        <p:nvPicPr>
          <p:cNvPr id="35844" name="Picture 4" descr="Feria del Caballo - &amp;sacute;wi&amp;eogon;to andaluzyjskiego konia w Jerez de la Front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3176559" cy="3643314"/>
          </a:xfrm>
          <a:prstGeom prst="rect">
            <a:avLst/>
          </a:prstGeom>
          <a:noFill/>
        </p:spPr>
      </p:pic>
      <p:pic>
        <p:nvPicPr>
          <p:cNvPr id="35848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14686"/>
            <a:ext cx="3152888" cy="3643314"/>
          </a:xfrm>
          <a:prstGeom prst="rect">
            <a:avLst/>
          </a:prstGeom>
          <a:noFill/>
        </p:spPr>
      </p:pic>
      <p:pic>
        <p:nvPicPr>
          <p:cNvPr id="5122" name="Picture 2" descr="Image result for hiszpa&amp;nacute;ski na weso&amp;lstrok;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929198"/>
            <a:ext cx="292892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64" y="0"/>
            <a:ext cx="5686436" cy="1857364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Blackadder ITC" pitchFamily="82" charset="0"/>
              </a:rPr>
              <a:t>               Andaluzja – </a:t>
            </a:r>
            <a:br>
              <a:rPr lang="pl-PL" sz="5400" dirty="0" smtClean="0">
                <a:latin typeface="Blackadder ITC" pitchFamily="82" charset="0"/>
              </a:rPr>
            </a:br>
            <a:r>
              <a:rPr lang="pl-PL" sz="5400" smtClean="0">
                <a:latin typeface="Blackadder ITC" pitchFamily="82" charset="0"/>
              </a:rPr>
              <a:t>              położenie</a:t>
            </a:r>
            <a:endParaRPr lang="pl-PL" sz="5400" dirty="0">
              <a:latin typeface="Blackadder IT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Andaluzja</a:t>
            </a:r>
            <a:r>
              <a:rPr lang="pl-PL" dirty="0" smtClean="0"/>
              <a:t> (hiszp. </a:t>
            </a:r>
            <a:r>
              <a:rPr lang="pl-PL" i="1" dirty="0" err="1" smtClean="0"/>
              <a:t>Andaluci</a:t>
            </a:r>
            <a:r>
              <a:rPr lang="pl-PL" dirty="0" smtClean="0"/>
              <a:t>, z arab. </a:t>
            </a:r>
            <a:r>
              <a:rPr lang="pl-PL" i="1" dirty="0" err="1" smtClean="0"/>
              <a:t>Al-Andalus</a:t>
            </a:r>
            <a:r>
              <a:rPr lang="pl-PL" dirty="0" smtClean="0"/>
              <a:t>, pierwotnie od plemienia Wandalów) – najludniejsza i druga pod względem powierzchni wspólnota autonomiczna położona w południowej Hiszpanii , obejmuje większą część regionu historycznego o tej samej nazwie oraz pasmo górskie na północy Sierra Morena. Graniczy na północy z Estremadurą i Kastylią-La </a:t>
            </a:r>
            <a:r>
              <a:rPr lang="pl-PL" dirty="0" err="1" smtClean="0"/>
              <a:t>Manchą</a:t>
            </a:r>
            <a:r>
              <a:rPr lang="pl-PL" dirty="0" smtClean="0"/>
              <a:t>, na wschodzie Murcją , a na zachodzie z Portugalią.</a:t>
            </a:r>
          </a:p>
          <a:p>
            <a:r>
              <a:rPr lang="pl-PL" dirty="0" smtClean="0"/>
              <a:t>Jest to region rolniczo-przemysłowy, z rozwiniętym górnictwem, uprawami oliwek, bawełny,  dębu korkowego, cytrusów, palm daktylowych.</a:t>
            </a:r>
          </a:p>
          <a:p>
            <a:r>
              <a:rPr lang="pl-PL" dirty="0" smtClean="0"/>
              <a:t>Stolicą Andaluzji jest Sewilla. Ważniejsze miasta to </a:t>
            </a:r>
            <a:r>
              <a:rPr lang="pl-PL" dirty="0" smtClean="0">
                <a:hlinkClick r:id="rId2" tooltip="Grenada (miasto w Hiszpanii)"/>
              </a:rPr>
              <a:t>Grenada</a:t>
            </a:r>
            <a:r>
              <a:rPr lang="pl-PL" dirty="0" smtClean="0"/>
              <a:t>, Kordoba i Malaga. Andaluzja jest ojczyzną tańca flamenco.</a:t>
            </a:r>
          </a:p>
          <a:p>
            <a:endParaRPr lang="pl-PL" dirty="0"/>
          </a:p>
        </p:txBody>
      </p:sp>
      <p:sp>
        <p:nvSpPr>
          <p:cNvPr id="1030" name="AutoShape 6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4" name="AutoShape 20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6" name="AutoShape 22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8" name="AutoShape 24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0" name="AutoShape 26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2" name="AutoShape 28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4" name="AutoShape 30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6" name="AutoShape 32" descr="Image result for hiszpania andaluz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57" name="Picture 33" descr="C:\Documents and Settings\kk\Pulpit\Hiszpania prezentacja\imag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18859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es-ES" b="1" dirty="0" smtClean="0"/>
              <a:t>El Corpus Christi (Boże Ciało)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9286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b="1" dirty="0" smtClean="0"/>
              <a:t>Corpus Christi to święto kościelne, ale także ludowe. Jest to  najstarsza z fiest w Hiszpanii. Stworzyli ją </a:t>
            </a:r>
            <a:r>
              <a:rPr lang="pl-PL" b="1" dirty="0" err="1" smtClean="0"/>
              <a:t>Reyes</a:t>
            </a:r>
            <a:r>
              <a:rPr lang="pl-PL" b="1" dirty="0" smtClean="0"/>
              <a:t> </a:t>
            </a:r>
            <a:r>
              <a:rPr lang="pl-PL" b="1" dirty="0" err="1" smtClean="0"/>
              <a:t>Católicos</a:t>
            </a:r>
            <a:r>
              <a:rPr lang="pl-PL" b="1" dirty="0" smtClean="0"/>
              <a:t>, po zdobyciu Granady przez chrześcijan.  Wówczas Granada była zamieszkana głównie przez muzułmanów. Było to zatem posunięcie polityczne. Najważniejszym punktem tego dnia jest niewątpliwie  procesja Bożego Ciała.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213633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Trasa procesji jest przepięknie ozdobiona. Dba o to kościół, miasto i wszyscy mieszkańcy. Trasa pokryta jest markizami, girlandami, lampionami. Dzień przed procesją okna i balkony domów przystraja się dawnymi sztandarami, które pochodzą nawet z XVI wieku. Ulice pokryte są przez aromatyczne zioła. Wszystko to pokazuje, że w mieście jest święto i wyjątkowy dzień. Przez cały dzień w mieście słychać muzykę, śpiewy, taniec flamenco. </a:t>
            </a:r>
            <a:endParaRPr lang="pl-PL" dirty="0"/>
          </a:p>
        </p:txBody>
      </p:sp>
      <p:sp>
        <p:nvSpPr>
          <p:cNvPr id="33794" name="AutoShape 2" descr="Image result for Bo&amp;zdot;e cia&amp;lstrok;o w Granadzie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6" name="AutoShape 4" descr="Image result for Bo&amp;zdot;e cia&amp;lstrok;o w Granadzie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8" name="AutoShape 6" descr="Image result for Bo&amp;zdot;e cia&amp;lstrok;o w Granadzie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876"/>
            <a:ext cx="3299686" cy="3286124"/>
          </a:xfrm>
          <a:prstGeom prst="rect">
            <a:avLst/>
          </a:prstGeom>
          <a:noFill/>
        </p:spPr>
      </p:pic>
      <p:pic>
        <p:nvPicPr>
          <p:cNvPr id="33804" name="Picture 1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8870" y="3357562"/>
            <a:ext cx="3145130" cy="3500438"/>
          </a:xfrm>
          <a:prstGeom prst="rect">
            <a:avLst/>
          </a:prstGeom>
          <a:noFill/>
        </p:spPr>
      </p:pic>
      <p:sp>
        <p:nvSpPr>
          <p:cNvPr id="33806" name="AutoShape 14" descr="Image result for Bo&amp;zdot;e cia&amp;lstrok;o w Granadzie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808" name="AutoShape 16" descr="Image result for Bo&amp;zdot;e cia&amp;lstrok;o w Granadzie w Grana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810" name="Picture 18" descr="Image result for Bo&amp;zdot;e cia&amp;lstrok;o w Granadzie w Granadz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2571736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0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latin typeface="Blackadder ITC" pitchFamily="82" charset="0"/>
              </a:rPr>
              <a:t>                 </a:t>
            </a:r>
            <a:r>
              <a:rPr lang="pl-PL" sz="4000" b="1" dirty="0" err="1" smtClean="0">
                <a:latin typeface="Blackadder ITC" pitchFamily="82" charset="0"/>
              </a:rPr>
              <a:t>Fallas</a:t>
            </a:r>
            <a:r>
              <a:rPr lang="pl-PL" sz="4000" b="1" dirty="0" smtClean="0">
                <a:latin typeface="Blackadder ITC" pitchFamily="82" charset="0"/>
              </a:rPr>
              <a:t> - Święto ognia</a:t>
            </a:r>
            <a:endParaRPr lang="pl-PL" sz="4000" b="1" dirty="0">
              <a:latin typeface="Blackadder ITC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571480"/>
            <a:ext cx="51435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1600" b="1" dirty="0" smtClean="0"/>
              <a:t>Tradycja tego święta sięga okresu średniowiecza. Uważa się, że zapoczątkowali je miejscowi cieśle, którzy w osobliwy lecz bardzo praktyczny sposób świętowali dzień swojego patrona - św. Józefa. Porządkując po zimie swoje warsztaty wynosili na zewnątrz resztki zużytego drewna. Układali je w stosy i następnie nocą podpalali je. Tradycja ta z czasem została przyjęta przez pozostałych mieszkańców miasta. Stosy stawały się coraz większe, zaczęto je układać w kształty przypominające ludzi, a na ich czubkach umieszczano kapelusz. W ten oto sposób narodziła się idea tworzenia świątecznych kukieł nazywanych </a:t>
            </a:r>
            <a:r>
              <a:rPr lang="pl-PL" sz="1600" b="1" dirty="0" err="1" smtClean="0"/>
              <a:t>ninots</a:t>
            </a:r>
            <a:r>
              <a:rPr lang="pl-PL" sz="1600" b="1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l-PL" sz="1600" b="1" dirty="0" smtClean="0"/>
              <a:t>Obecnie </a:t>
            </a:r>
            <a:r>
              <a:rPr lang="pl-PL" sz="1600" b="1" dirty="0" err="1" smtClean="0"/>
              <a:t>Fallas</a:t>
            </a:r>
            <a:r>
              <a:rPr lang="pl-PL" sz="1600" b="1" dirty="0" smtClean="0"/>
              <a:t> jest świętem o międzynarodowej sławie, co roku ściąga do Walencji około 2 miliony turystów z całego świata. Miasto w dniach 15-19 marca nie śpi w dosłownym tego słowa znaczeniu</a:t>
            </a:r>
          </a:p>
          <a:p>
            <a:pPr>
              <a:buFont typeface="Wingdings" pitchFamily="2" charset="2"/>
              <a:buChar char="§"/>
            </a:pPr>
            <a:r>
              <a:rPr lang="pl-PL" sz="1600" b="1" dirty="0" smtClean="0"/>
              <a:t>O godzinie 14:00 pod ratuszem Walencji zaczyna się </a:t>
            </a:r>
            <a:r>
              <a:rPr lang="pl-PL" sz="1600" b="1" dirty="0" err="1" smtClean="0"/>
              <a:t>mascletà</a:t>
            </a:r>
            <a:r>
              <a:rPr lang="pl-PL" sz="1600" b="1" dirty="0" smtClean="0"/>
              <a:t> czyli najgłośniejszy i najbardziej efektowny na świecie pokaz petard. Poziom wytworzonego hałasu wynosi ponad 140 decybeli, a w powietrzu gęsta chmura dymu. Wieczorem najważniejsze ulice oraz budowle miasta podświetlone są w bardzo atrakcyjny sposób kolorowymi światłami. Walencja zmienia się wówczas nie do poznania. Godzinę po północy organizowany jest największy pokaz fajerwerków .</a:t>
            </a:r>
            <a:endParaRPr lang="pl-PL" b="1" dirty="0"/>
          </a:p>
        </p:txBody>
      </p:sp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2214554"/>
          </a:xfrm>
          <a:prstGeom prst="rect">
            <a:avLst/>
          </a:prstGeom>
          <a:noFill/>
        </p:spPr>
      </p:pic>
      <p:sp>
        <p:nvSpPr>
          <p:cNvPr id="36868" name="AutoShape 4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0" name="AutoShape 6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2" name="AutoShape 8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4" name="AutoShape 10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6" name="AutoShape 12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8" name="AutoShape 14" descr="Image result for najwa&amp;zdot;niejsze &amp;sacute;wi&amp;eogon;ta w Andaluzji &amp;Sacute;wi&amp;eogon;to og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80" name="Picture 16" descr="Image result for najwa&amp;zdot;niejsze &amp;sacute;wi&amp;eogon;ta w Andaluzji &amp;Sacute;wi&amp;eogon;to o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4214810" cy="1666875"/>
          </a:xfrm>
          <a:prstGeom prst="rect">
            <a:avLst/>
          </a:prstGeom>
          <a:noFill/>
        </p:spPr>
      </p:pic>
      <p:pic>
        <p:nvPicPr>
          <p:cNvPr id="36882" name="Picture 18" descr="Image result for najwa&amp;zdot;niejsze &amp;sacute;wi&amp;eogon;ta w Andaluzji &amp;Sacute;wi&amp;eogon;to og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3929058" cy="1514477"/>
          </a:xfrm>
          <a:prstGeom prst="rect">
            <a:avLst/>
          </a:prstGeom>
          <a:noFill/>
        </p:spPr>
      </p:pic>
      <p:pic>
        <p:nvPicPr>
          <p:cNvPr id="36884" name="Picture 20" descr="Image result for najwa&amp;zdot;niejsze &amp;sacute;wi&amp;eogon;ta w Andaluzji &amp;Sacute;wi&amp;eogon;to og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257800"/>
            <a:ext cx="4143372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iszpa&amp;nacute;skie przes&amp;aogon;dy noworoczne // Hispanico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57158" y="214290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atin typeface="Algerian" pitchFamily="82" charset="0"/>
              </a:rPr>
              <a:t>Hiszpańskie przesądy noworoczne</a:t>
            </a:r>
          </a:p>
          <a:p>
            <a:endParaRPr lang="pl-PL" sz="3200" dirty="0">
              <a:latin typeface="Algerian" pitchFamily="82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0715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……Chociaż Sylwester w Hiszpanii nie różni się bardzo od polskiego, przed rozpoczęciem zabawy trzeba się zaopatrzyć chociażby w 12 winogron i czerwoną bieliznę. Jak Hiszpanie spędzają ostatnią noc w roku i co przynosi im szczęście</a:t>
            </a:r>
            <a:r>
              <a:rPr lang="pl-PL" dirty="0" smtClean="0"/>
              <a:t> </a:t>
            </a:r>
            <a:r>
              <a:rPr lang="pl-PL" b="1" dirty="0" smtClean="0"/>
              <a:t>w La </a:t>
            </a:r>
            <a:r>
              <a:rPr lang="pl-PL" b="1" dirty="0" err="1" smtClean="0"/>
              <a:t>Nochevieja</a:t>
            </a:r>
            <a:r>
              <a:rPr lang="pl-PL" b="1" dirty="0" smtClean="0"/>
              <a:t> (La </a:t>
            </a:r>
            <a:r>
              <a:rPr lang="pl-PL" b="1" dirty="0" err="1" smtClean="0"/>
              <a:t>Nocziewieha</a:t>
            </a:r>
            <a:r>
              <a:rPr lang="pl-PL" b="1" dirty="0" smtClean="0"/>
              <a:t>)? :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0" y="200024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600" b="1" dirty="0" smtClean="0"/>
              <a:t>Koniecznie załóż nową bieliznę. Najlepiej jeśli będą to czerwone majtki. Jeżeli ich nie posiadasz, zaopatrz się w cokolwiek w kolorze czerwonym. Hiszpanie wierzą, że ten kolor przynosi szczęście w nadchodzącym roku.</a:t>
            </a:r>
          </a:p>
          <a:p>
            <a:pPr marL="342900" indent="-342900">
              <a:buAutoNum type="arabicPeriod"/>
            </a:pPr>
            <a:r>
              <a:rPr lang="pl-PL" sz="1600" b="1" dirty="0" smtClean="0"/>
              <a:t>Kup winogrona. Jedzenie 12 winogron (po jednym po każdym uderzeniu zegara po północy) to bardzo ważna tradycja noworoczna w Hiszpanii. Chociaż zadanie może wydawać się </a:t>
            </a:r>
            <a:r>
              <a:rPr lang="pl-PL" sz="1600" b="1" dirty="0" err="1" smtClean="0"/>
              <a:t>awykonalne</a:t>
            </a:r>
            <a:r>
              <a:rPr lang="pl-PL" sz="1600" b="1" dirty="0" smtClean="0"/>
              <a:t>, jest to najpopularniejsza tradycja sylwestrowa w tym kraju. Połykanie winogron ma oczywiście przynieść szczęście i pomyślność w ciągu następnego roku. Podczas jedzenia trzeba jednak uważać, bo nie trudno o zadławienie!</a:t>
            </a:r>
          </a:p>
          <a:p>
            <a:pPr marL="342900" indent="-342900">
              <a:buAutoNum type="arabicPeriod"/>
            </a:pPr>
            <a:r>
              <a:rPr lang="pl-PL" sz="1600" b="1" dirty="0" smtClean="0"/>
              <a:t>Wrzuć do kieliszka z szampanem przedmiot zrobiony ze złota, najlepiej pierścionek, kolczyk lub obrączkę. Rzeczy tych nie powinno się wyciągać aż do momentu, gdy wypije się zawartość kieliszka i uściska się wszystkich przyjaciół i rodzinę, z którymi świętuje się nadejście Nowego Roku</a:t>
            </a:r>
          </a:p>
          <a:p>
            <a:pPr marL="342900" indent="-342900">
              <a:buAutoNum type="arabicPeriod"/>
            </a:pPr>
            <a:r>
              <a:rPr lang="pl-PL" sz="1600" b="1" dirty="0" smtClean="0"/>
              <a:t>Ważną rolę pełni również walizka: jeśli czujesz, że masz już dość podróży, przejdź się z walizką po mieszkaniu i postaw ją pod drzwiami – to zagwarantuje spokój przez kolejnych 12 miesięcy. Jeżeli natomiast jesteś spragniony przygód i wyjazdów, powinieneś przejść się z walizką po ulicach obok domu.</a:t>
            </a:r>
          </a:p>
          <a:p>
            <a:pPr marL="342900" indent="-342900">
              <a:buAutoNum type="arabicPeriod"/>
            </a:pPr>
            <a:r>
              <a:rPr lang="pl-PL" sz="1600" b="1" dirty="0" smtClean="0"/>
              <a:t> Szczęście przynosi także soczewica, czyli symbol obfitości: zjedzenie potrawy z chociażby jedną łyżką soczewicy, ma zapewnić pomyślność w kolejnym roku.</a:t>
            </a:r>
          </a:p>
          <a:p>
            <a:pPr marL="342900" indent="-342900">
              <a:buAutoNum type="arabicPeriod"/>
            </a:pPr>
            <a:endParaRPr lang="pl-PL" sz="1600" b="1" dirty="0" smtClean="0"/>
          </a:p>
          <a:p>
            <a:pPr marL="342900" indent="-342900"/>
            <a:endParaRPr lang="pl-PL" sz="1600" b="1" dirty="0" smtClean="0"/>
          </a:p>
        </p:txBody>
      </p:sp>
      <p:sp>
        <p:nvSpPr>
          <p:cNvPr id="7" name="Prostokąt 6"/>
          <p:cNvSpPr/>
          <p:nvPr/>
        </p:nvSpPr>
        <p:spPr>
          <a:xfrm>
            <a:off x="0" y="628652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                                       Szczęśliwego Nowego Roku!   ¡</a:t>
            </a:r>
            <a:r>
              <a:rPr lang="pl-PL" b="1" dirty="0" err="1" smtClean="0"/>
              <a:t>Feliz</a:t>
            </a:r>
            <a:r>
              <a:rPr lang="pl-PL" b="1" dirty="0" smtClean="0"/>
              <a:t> </a:t>
            </a:r>
            <a:r>
              <a:rPr lang="pl-PL" b="1" dirty="0" err="1" smtClean="0"/>
              <a:t>año</a:t>
            </a:r>
            <a:r>
              <a:rPr lang="pl-PL" b="1" dirty="0" smtClean="0"/>
              <a:t> </a:t>
            </a:r>
            <a:r>
              <a:rPr lang="pl-PL" b="1" dirty="0" err="1" smtClean="0"/>
              <a:t>nuevo</a:t>
            </a:r>
            <a:r>
              <a:rPr lang="pl-PL" b="1" dirty="0" smtClean="0"/>
              <a:t>!</a:t>
            </a:r>
            <a:endParaRPr lang="pl-PL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urlz MT" pitchFamily="82" charset="0"/>
              </a:rPr>
              <a:t>Poznajemy nowe zwroty hiszpańskie</a:t>
            </a:r>
            <a:endParaRPr lang="pl-PL" b="1" dirty="0">
              <a:latin typeface="Curlz MT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9"/>
            <a:ext cx="81439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! 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tal? 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tal ?)-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 słychać 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Muy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gracias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mój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grasijas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–bardzo dobrze, dziękuję.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iSeńor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/ i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Seńora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! ( senior, seniora)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Pan / Pani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Buenos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seńor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Kaczmarski! /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seńora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Jańta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!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buenos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dijas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senior….seniora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dzień dobry Panie…/ Pani…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 ( komo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Jak się czujesz ? Jak się masz?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Usted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 komo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usted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Jak się Pan / Pani czuje …ma?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Estoy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gracias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Estoj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bijen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grasijas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)-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Czuję się dobrze, dziękuję / Jest ok.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 komo te ba?)-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jak leci 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bijen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dobrze.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Bienvenidos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! 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bijenbenidos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Witamy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llama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usted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 komo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jama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usted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?)-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Jak się Pan / Pani nazywa?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llamo…Katerina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me jamo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Katerina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)-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nazywam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się…Katarzyna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Cómo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llamas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 (komo te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jamas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?-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jak się nazywasz?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Encantado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Encantada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enkantado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da.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)-Miło mi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b="1" dirty="0" smtClean="0">
                <a:latin typeface="Calibri" pitchFamily="34" charset="0"/>
                <a:cs typeface="Times New Roman" pitchFamily="18" charset="0"/>
              </a:rPr>
              <a:t>i Hasta la </a:t>
            </a:r>
            <a:r>
              <a:rPr lang="pl-PL" sz="2000" b="1" dirty="0" err="1" smtClean="0">
                <a:latin typeface="Calibri" pitchFamily="34" charset="0"/>
                <a:cs typeface="Times New Roman" pitchFamily="18" charset="0"/>
              </a:rPr>
              <a:t>vista</a:t>
            </a:r>
            <a:r>
              <a:rPr lang="pl-PL" sz="2000" b="1" dirty="0" smtClean="0">
                <a:latin typeface="Calibri" pitchFamily="34" charset="0"/>
                <a:cs typeface="Times New Roman" pitchFamily="18" charset="0"/>
              </a:rPr>
              <a:t> ! ( </a:t>
            </a:r>
            <a:r>
              <a:rPr lang="pl-PL" sz="2000" b="1" dirty="0" err="1" smtClean="0">
                <a:latin typeface="Calibri" pitchFamily="34" charset="0"/>
                <a:cs typeface="Times New Roman" pitchFamily="18" charset="0"/>
              </a:rPr>
              <a:t>asta</a:t>
            </a:r>
            <a:r>
              <a:rPr lang="pl-PL" sz="2000" b="1" dirty="0" smtClean="0">
                <a:latin typeface="Calibri" pitchFamily="34" charset="0"/>
                <a:cs typeface="Times New Roman" pitchFamily="18" charset="0"/>
              </a:rPr>
              <a:t> la </a:t>
            </a:r>
            <a:r>
              <a:rPr lang="pl-PL" sz="2000" b="1" dirty="0" err="1" smtClean="0">
                <a:latin typeface="Calibri" pitchFamily="34" charset="0"/>
                <a:cs typeface="Times New Roman" pitchFamily="18" charset="0"/>
              </a:rPr>
              <a:t>bista</a:t>
            </a:r>
            <a:r>
              <a:rPr lang="pl-PL" sz="2000" dirty="0" smtClean="0">
                <a:latin typeface="Calibri" pitchFamily="34" charset="0"/>
                <a:cs typeface="Times New Roman" pitchFamily="18" charset="0"/>
              </a:rPr>
              <a:t>)- Do zobaczenia!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sz="2000" dirty="0" smtClean="0">
                <a:latin typeface="Calibri" pitchFamily="34" charset="0"/>
                <a:cs typeface="Times New Roman" pitchFamily="18" charset="0"/>
              </a:rPr>
              <a:t>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Nos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vemos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!( nos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bemos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)- Do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zobaczenia !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Image result for &amp;sacute;mieszne obrazki hiszpa&amp;nacute;s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1866" y="5214950"/>
            <a:ext cx="1742133" cy="1643050"/>
          </a:xfrm>
          <a:prstGeom prst="rect">
            <a:avLst/>
          </a:prstGeom>
          <a:noFill/>
        </p:spPr>
      </p:pic>
      <p:pic>
        <p:nvPicPr>
          <p:cNvPr id="1026" name="Picture 2" descr="Image result for hiszpa&amp;nacute;ski na weso&amp;lstrok;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857232"/>
            <a:ext cx="198120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hiszpa&amp;nacute;ski na weso&amp;lstrok;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21468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572000" y="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/>
              <a:t>Dni tygodnia</a:t>
            </a:r>
            <a:r>
              <a:rPr lang="pl-PL" sz="2000" b="1" dirty="0" smtClean="0"/>
              <a:t>: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lunes</a:t>
            </a:r>
            <a:r>
              <a:rPr lang="pl-PL" sz="2000" b="1" dirty="0" smtClean="0"/>
              <a:t> </a:t>
            </a:r>
            <a:r>
              <a:rPr lang="pl-PL" sz="2000" dirty="0" smtClean="0"/>
              <a:t>- poniedziałek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martes</a:t>
            </a:r>
            <a:r>
              <a:rPr lang="pl-PL" sz="2000" b="1" dirty="0" smtClean="0"/>
              <a:t> </a:t>
            </a:r>
            <a:r>
              <a:rPr lang="pl-PL" sz="2000" dirty="0" smtClean="0"/>
              <a:t>- wtorek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miércoles</a:t>
            </a:r>
            <a:r>
              <a:rPr lang="pl-PL" sz="2000" b="1" dirty="0" smtClean="0"/>
              <a:t> </a:t>
            </a:r>
            <a:r>
              <a:rPr lang="pl-PL" sz="2000" dirty="0" smtClean="0"/>
              <a:t>- środa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jueves</a:t>
            </a:r>
            <a:r>
              <a:rPr lang="pl-PL" sz="2000" b="1" dirty="0" smtClean="0"/>
              <a:t> </a:t>
            </a:r>
            <a:r>
              <a:rPr lang="pl-PL" sz="2000" dirty="0" smtClean="0"/>
              <a:t>- czwartek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viernes</a:t>
            </a:r>
            <a:r>
              <a:rPr lang="pl-PL" sz="2000" b="1" dirty="0" smtClean="0"/>
              <a:t> </a:t>
            </a:r>
            <a:r>
              <a:rPr lang="pl-PL" sz="2000" dirty="0" smtClean="0"/>
              <a:t>- piątek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err="1" smtClean="0"/>
              <a:t>sábado</a:t>
            </a:r>
            <a:r>
              <a:rPr lang="pl-PL" sz="2000" b="1" dirty="0" smtClean="0"/>
              <a:t> </a:t>
            </a:r>
            <a:r>
              <a:rPr lang="pl-PL" sz="2000" dirty="0" smtClean="0"/>
              <a:t>- sobota</a:t>
            </a:r>
            <a:br>
              <a:rPr lang="pl-PL" sz="2000" dirty="0" smtClean="0"/>
            </a:br>
            <a:r>
              <a:rPr lang="pl-PL" sz="2000" dirty="0" err="1" smtClean="0"/>
              <a:t>el</a:t>
            </a:r>
            <a:r>
              <a:rPr lang="pl-PL" sz="2000" dirty="0" smtClean="0"/>
              <a:t> </a:t>
            </a:r>
            <a:r>
              <a:rPr lang="pl-PL" sz="2000" b="1" dirty="0" smtClean="0"/>
              <a:t>domingo </a:t>
            </a:r>
            <a:r>
              <a:rPr lang="pl-PL" sz="2000" dirty="0" smtClean="0"/>
              <a:t>- niedziela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6786578" y="2500306"/>
            <a:ext cx="23574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/>
              <a:t>Pory roku: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wiosna - </a:t>
            </a:r>
            <a:r>
              <a:rPr lang="pl-PL" sz="2000" b="1" dirty="0" err="1" smtClean="0"/>
              <a:t>primavera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lato  - </a:t>
            </a:r>
            <a:r>
              <a:rPr lang="pl-PL" sz="2000" b="1" dirty="0" err="1" smtClean="0"/>
              <a:t>verano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jesień -  </a:t>
            </a:r>
            <a:r>
              <a:rPr lang="pl-PL" sz="2000" b="1" dirty="0" err="1" smtClean="0"/>
              <a:t>otońo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zima -  </a:t>
            </a:r>
            <a:r>
              <a:rPr lang="pl-PL" sz="2000" b="1" dirty="0" err="1" smtClean="0"/>
              <a:t>invierno</a:t>
            </a:r>
            <a:endParaRPr lang="pl-PL" sz="2000" b="1" dirty="0"/>
          </a:p>
        </p:txBody>
      </p:sp>
      <p:sp>
        <p:nvSpPr>
          <p:cNvPr id="6" name="Prostokąt 5"/>
          <p:cNvSpPr/>
          <p:nvPr/>
        </p:nvSpPr>
        <p:spPr>
          <a:xfrm>
            <a:off x="4929190" y="3000372"/>
            <a:ext cx="3571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/>
              <a:t>Miesiące: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styczeń  - </a:t>
            </a:r>
            <a:r>
              <a:rPr lang="pl-PL" b="1" dirty="0" err="1" smtClean="0"/>
              <a:t>enero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luty  - </a:t>
            </a:r>
            <a:r>
              <a:rPr lang="pl-PL" b="1" dirty="0" err="1" smtClean="0"/>
              <a:t>febrero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marzec  - </a:t>
            </a:r>
            <a:r>
              <a:rPr lang="pl-PL" b="1" dirty="0" err="1" smtClean="0"/>
              <a:t>marzo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kwiecień  - </a:t>
            </a:r>
            <a:r>
              <a:rPr lang="pl-PL" b="1" dirty="0" err="1" smtClean="0"/>
              <a:t>abril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maj  - </a:t>
            </a:r>
            <a:r>
              <a:rPr lang="pl-PL" b="1" dirty="0" err="1" smtClean="0"/>
              <a:t>mayo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czerwiec -  </a:t>
            </a:r>
            <a:r>
              <a:rPr lang="pl-PL" b="1" dirty="0" err="1" smtClean="0"/>
              <a:t>junio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lipiec -  </a:t>
            </a:r>
            <a:r>
              <a:rPr lang="pl-PL" b="1" dirty="0" err="1" smtClean="0"/>
              <a:t>julio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sierpień  - </a:t>
            </a:r>
            <a:r>
              <a:rPr lang="pl-PL" b="1" dirty="0" err="1" smtClean="0"/>
              <a:t>agosto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wrzesień -  </a:t>
            </a:r>
            <a:r>
              <a:rPr lang="pl-PL" b="1" dirty="0" err="1" smtClean="0"/>
              <a:t>septiembre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październik -  </a:t>
            </a:r>
            <a:r>
              <a:rPr lang="pl-PL" b="1" dirty="0" err="1" smtClean="0"/>
              <a:t>octumbre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listopad -  </a:t>
            </a:r>
            <a:r>
              <a:rPr lang="pl-PL" b="1" dirty="0" err="1" smtClean="0"/>
              <a:t>noviembre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grudzień -  </a:t>
            </a:r>
            <a:r>
              <a:rPr lang="pl-PL" b="1" dirty="0" err="1" smtClean="0"/>
              <a:t>diciembre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1" y="3214686"/>
            <a:ext cx="49291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err="1" smtClean="0"/>
              <a:t>Numeros</a:t>
            </a:r>
            <a:r>
              <a:rPr lang="pl-PL" sz="2000" b="1" u="sng" dirty="0" smtClean="0"/>
              <a:t> – Liczby :  </a:t>
            </a:r>
          </a:p>
          <a:p>
            <a:r>
              <a:rPr lang="pl-PL" sz="2000" b="1" dirty="0" smtClean="0"/>
              <a:t>0 - zero</a:t>
            </a:r>
          </a:p>
          <a:p>
            <a:r>
              <a:rPr lang="pl-PL" b="1" dirty="0" smtClean="0"/>
              <a:t>1.- </a:t>
            </a:r>
            <a:r>
              <a:rPr lang="pl-PL" b="1" dirty="0" err="1" smtClean="0"/>
              <a:t>uno</a:t>
            </a:r>
            <a:r>
              <a:rPr lang="pl-PL" b="1" dirty="0" smtClean="0"/>
              <a:t> /</a:t>
            </a:r>
            <a:r>
              <a:rPr lang="pl-PL" b="1" dirty="0" err="1" smtClean="0"/>
              <a:t>un</a:t>
            </a:r>
            <a:r>
              <a:rPr lang="pl-PL" b="1" dirty="0" smtClean="0"/>
              <a:t>/ </a:t>
            </a:r>
            <a:r>
              <a:rPr lang="pl-PL" b="1" dirty="0" err="1" smtClean="0"/>
              <a:t>una</a:t>
            </a:r>
            <a:r>
              <a:rPr lang="pl-PL" b="1" dirty="0" smtClean="0"/>
              <a:t>          11.-once ( </a:t>
            </a:r>
            <a:r>
              <a:rPr lang="pl-PL" b="1" dirty="0" err="1" smtClean="0"/>
              <a:t>onse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2. </a:t>
            </a:r>
            <a:r>
              <a:rPr lang="pl-PL" b="1" dirty="0" err="1" smtClean="0"/>
              <a:t>–do</a:t>
            </a:r>
            <a:r>
              <a:rPr lang="pl-PL" b="1" dirty="0" smtClean="0"/>
              <a:t>s                           12.-doce ( </a:t>
            </a:r>
            <a:r>
              <a:rPr lang="pl-PL" b="1" dirty="0" err="1" smtClean="0"/>
              <a:t>dose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3. – </a:t>
            </a:r>
            <a:r>
              <a:rPr lang="pl-PL" b="1" dirty="0" err="1" smtClean="0"/>
              <a:t>tres</a:t>
            </a:r>
            <a:r>
              <a:rPr lang="pl-PL" b="1" dirty="0" smtClean="0"/>
              <a:t>                         13.-trece ( </a:t>
            </a:r>
            <a:r>
              <a:rPr lang="pl-PL" b="1" dirty="0" err="1" smtClean="0"/>
              <a:t>trese</a:t>
            </a:r>
            <a:r>
              <a:rPr lang="pl-PL" b="1" dirty="0" smtClean="0"/>
              <a:t> )</a:t>
            </a:r>
          </a:p>
          <a:p>
            <a:r>
              <a:rPr lang="pl-PL" b="1" dirty="0" smtClean="0"/>
              <a:t>4.- </a:t>
            </a:r>
            <a:r>
              <a:rPr lang="pl-PL" b="1" dirty="0" err="1" smtClean="0"/>
              <a:t>cuarto</a:t>
            </a:r>
            <a:r>
              <a:rPr lang="pl-PL" b="1" dirty="0" smtClean="0"/>
              <a:t> ( </a:t>
            </a:r>
            <a:r>
              <a:rPr lang="pl-PL" b="1" dirty="0" err="1" smtClean="0"/>
              <a:t>kuarto</a:t>
            </a:r>
            <a:r>
              <a:rPr lang="pl-PL" b="1" dirty="0" smtClean="0"/>
              <a:t>)     14.-catorce ( </a:t>
            </a:r>
            <a:r>
              <a:rPr lang="pl-PL" b="1" dirty="0" err="1" smtClean="0"/>
              <a:t>katorse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5.- </a:t>
            </a:r>
            <a:r>
              <a:rPr lang="pl-PL" b="1" dirty="0" err="1" smtClean="0"/>
              <a:t>cinco</a:t>
            </a:r>
            <a:r>
              <a:rPr lang="pl-PL" b="1" dirty="0" smtClean="0"/>
              <a:t> ( </a:t>
            </a:r>
            <a:r>
              <a:rPr lang="pl-PL" b="1" dirty="0" err="1" smtClean="0"/>
              <a:t>sinko</a:t>
            </a:r>
            <a:r>
              <a:rPr lang="pl-PL" b="1" dirty="0" smtClean="0"/>
              <a:t>)          15.-quince ( </a:t>
            </a:r>
            <a:r>
              <a:rPr lang="pl-PL" b="1" dirty="0" err="1" smtClean="0"/>
              <a:t>kuinse</a:t>
            </a:r>
            <a:r>
              <a:rPr lang="pl-PL" b="1" dirty="0" smtClean="0"/>
              <a:t> )</a:t>
            </a:r>
          </a:p>
          <a:p>
            <a:r>
              <a:rPr lang="pl-PL" b="1" dirty="0" smtClean="0"/>
              <a:t>6.- </a:t>
            </a:r>
            <a:r>
              <a:rPr lang="pl-PL" b="1" dirty="0" err="1" smtClean="0"/>
              <a:t>seis</a:t>
            </a:r>
            <a:r>
              <a:rPr lang="pl-PL" b="1" dirty="0" smtClean="0"/>
              <a:t> ( </a:t>
            </a:r>
            <a:r>
              <a:rPr lang="pl-PL" b="1" dirty="0" err="1" smtClean="0"/>
              <a:t>sejs</a:t>
            </a:r>
            <a:r>
              <a:rPr lang="pl-PL" b="1" dirty="0" smtClean="0"/>
              <a:t>)               16.dieciseis (</a:t>
            </a:r>
            <a:r>
              <a:rPr lang="pl-PL" b="1" dirty="0" err="1" smtClean="0"/>
              <a:t>diesisejs</a:t>
            </a:r>
            <a:r>
              <a:rPr lang="pl-PL" b="1" dirty="0" smtClean="0"/>
              <a:t> )</a:t>
            </a:r>
          </a:p>
          <a:p>
            <a:r>
              <a:rPr lang="pl-PL" b="1" dirty="0" smtClean="0"/>
              <a:t>7.- </a:t>
            </a:r>
            <a:r>
              <a:rPr lang="pl-PL" b="1" dirty="0" err="1" smtClean="0"/>
              <a:t>siete</a:t>
            </a:r>
            <a:r>
              <a:rPr lang="pl-PL" b="1" dirty="0" smtClean="0"/>
              <a:t> ( </a:t>
            </a:r>
            <a:r>
              <a:rPr lang="pl-PL" b="1" dirty="0" err="1" smtClean="0"/>
              <a:t>sjete</a:t>
            </a:r>
            <a:r>
              <a:rPr lang="pl-PL" b="1" dirty="0" smtClean="0"/>
              <a:t> )          17.diecisiete (</a:t>
            </a:r>
            <a:r>
              <a:rPr lang="pl-PL" b="1" dirty="0" err="1" smtClean="0"/>
              <a:t>diesisjete</a:t>
            </a:r>
            <a:r>
              <a:rPr lang="pl-PL" b="1" dirty="0" smtClean="0"/>
              <a:t> )</a:t>
            </a:r>
          </a:p>
          <a:p>
            <a:r>
              <a:rPr lang="pl-PL" b="1" dirty="0" smtClean="0"/>
              <a:t>8.-ocho ( </a:t>
            </a:r>
            <a:r>
              <a:rPr lang="pl-PL" b="1" dirty="0" err="1" smtClean="0"/>
              <a:t>oczio</a:t>
            </a:r>
            <a:r>
              <a:rPr lang="pl-PL" b="1" dirty="0" smtClean="0"/>
              <a:t>)           18.-dieciocho ( </a:t>
            </a:r>
            <a:r>
              <a:rPr lang="pl-PL" b="1" dirty="0" err="1" smtClean="0"/>
              <a:t>diesioczio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9.- </a:t>
            </a:r>
            <a:r>
              <a:rPr lang="pl-PL" b="1" dirty="0" err="1" smtClean="0"/>
              <a:t>nueve</a:t>
            </a:r>
            <a:r>
              <a:rPr lang="pl-PL" b="1" dirty="0" smtClean="0"/>
              <a:t> ( </a:t>
            </a:r>
            <a:r>
              <a:rPr lang="pl-PL" b="1" dirty="0" err="1" smtClean="0"/>
              <a:t>nuewe</a:t>
            </a:r>
            <a:r>
              <a:rPr lang="pl-PL" b="1" dirty="0" smtClean="0"/>
              <a:t>)    19 – </a:t>
            </a:r>
            <a:r>
              <a:rPr lang="pl-PL" b="1" dirty="0" err="1" smtClean="0"/>
              <a:t>diesinueve</a:t>
            </a:r>
            <a:r>
              <a:rPr lang="pl-PL" b="1" dirty="0" smtClean="0"/>
              <a:t> (</a:t>
            </a:r>
            <a:r>
              <a:rPr lang="pl-PL" b="1" dirty="0" err="1" smtClean="0"/>
              <a:t>diesinuewe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10. – </a:t>
            </a:r>
            <a:r>
              <a:rPr lang="pl-PL" b="1" dirty="0" err="1" smtClean="0"/>
              <a:t>diez</a:t>
            </a:r>
            <a:r>
              <a:rPr lang="pl-PL" b="1" dirty="0" smtClean="0"/>
              <a:t> ( </a:t>
            </a:r>
            <a:r>
              <a:rPr lang="pl-PL" b="1" dirty="0" err="1" smtClean="0"/>
              <a:t>diez</a:t>
            </a:r>
            <a:r>
              <a:rPr lang="pl-PL" b="1" dirty="0" smtClean="0"/>
              <a:t>)          20.- </a:t>
            </a:r>
            <a:r>
              <a:rPr lang="pl-PL" b="1" dirty="0" err="1" smtClean="0"/>
              <a:t>veinte</a:t>
            </a:r>
            <a:r>
              <a:rPr lang="pl-PL" b="1" dirty="0" smtClean="0"/>
              <a:t> ( </a:t>
            </a:r>
            <a:r>
              <a:rPr lang="pl-PL" b="1" dirty="0" err="1" smtClean="0"/>
              <a:t>bejnte</a:t>
            </a:r>
            <a:r>
              <a:rPr lang="pl-PL" b="1" dirty="0" smtClean="0"/>
              <a:t>)</a:t>
            </a:r>
          </a:p>
          <a:p>
            <a:r>
              <a:rPr lang="pl-PL" sz="2000" b="1" u="sng" dirty="0" smtClean="0"/>
              <a:t> </a:t>
            </a:r>
            <a:endParaRPr lang="pl-PL" sz="2000" b="1" u="sng" dirty="0"/>
          </a:p>
        </p:txBody>
      </p:sp>
      <p:sp>
        <p:nvSpPr>
          <p:cNvPr id="8" name="Prostokąt 7"/>
          <p:cNvSpPr/>
          <p:nvPr/>
        </p:nvSpPr>
        <p:spPr>
          <a:xfrm rot="10800000" flipV="1">
            <a:off x="2786047" y="3727387"/>
            <a:ext cx="25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spd="slow"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si&amp;eogon; masz? po hiszpa&amp;nacute;s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21442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Broadway" pitchFamily="82" charset="0"/>
              </a:rPr>
              <a:t>Klimat</a:t>
            </a:r>
            <a:endParaRPr lang="pl-PL" sz="4000" dirty="0">
              <a:latin typeface="Broadway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5720" y="1142984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800" dirty="0" smtClean="0"/>
              <a:t>W Andaluzji panuje klimat podzwrotnikowy morski, z rosnącym ku wschodowi stopniem kontynentalizmu.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 Zimy są ciepłe i deszczowe a suche i gorące lata zaczynają się w Maladze na początku maja.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Średnia temperatura stycznia i sierpnia w Sewilli wynosi 10,5 °C i 28,1 °C, a w Maladze 12,5 °C i 27,6</a:t>
            </a:r>
            <a:r>
              <a:rPr lang="pl-PL" dirty="0" smtClean="0"/>
              <a:t> °</a:t>
            </a:r>
            <a:endParaRPr lang="pl-PL" dirty="0"/>
          </a:p>
        </p:txBody>
      </p:sp>
      <p:pic>
        <p:nvPicPr>
          <p:cNvPr id="19458" name="Picture 2" descr="Image result for hiszpania andaluz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1533" y="3857628"/>
            <a:ext cx="3772467" cy="3000372"/>
          </a:xfrm>
          <a:prstGeom prst="rect">
            <a:avLst/>
          </a:prstGeom>
          <a:noFill/>
        </p:spPr>
      </p:pic>
      <p:pic>
        <p:nvPicPr>
          <p:cNvPr id="19462" name="Picture 6" descr="Image result for hiszpania andaluz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857628"/>
            <a:ext cx="2867025" cy="3000372"/>
          </a:xfrm>
          <a:prstGeom prst="rect">
            <a:avLst/>
          </a:prstGeom>
          <a:noFill/>
        </p:spPr>
      </p:pic>
      <p:pic>
        <p:nvPicPr>
          <p:cNvPr id="19464" name="Picture 8" descr="Image result for hiszpania andaluz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3214678" cy="3000372"/>
          </a:xfrm>
          <a:prstGeom prst="rect">
            <a:avLst/>
          </a:prstGeom>
          <a:noFill/>
        </p:spPr>
      </p:pic>
      <p:pic>
        <p:nvPicPr>
          <p:cNvPr id="19466" name="Picture 10" descr="Image result for hiszpania andaluz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0"/>
            <a:ext cx="5500694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alusia travel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571480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Algerian" pitchFamily="82" charset="0"/>
              </a:rPr>
              <a:t>Andaluzja – podział wspólnoty</a:t>
            </a:r>
            <a:r>
              <a:rPr lang="pl-PL" sz="6000" dirty="0" smtClean="0">
                <a:latin typeface="Algerian" pitchFamily="82" charset="0"/>
              </a:rPr>
              <a:t/>
            </a:r>
            <a:br>
              <a:rPr lang="pl-PL" sz="6000" dirty="0" smtClean="0">
                <a:latin typeface="Algerian" pitchFamily="82" charset="0"/>
              </a:rPr>
            </a:br>
            <a:endParaRPr lang="pl-PL" sz="6000" dirty="0">
              <a:latin typeface="Algerian" pitchFamily="82" charset="0"/>
            </a:endParaRPr>
          </a:p>
        </p:txBody>
      </p:sp>
      <p:sp>
        <p:nvSpPr>
          <p:cNvPr id="15366" name="AutoShape 6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8" name="AutoShape 8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0" name="AutoShape 10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4" name="AutoShape 14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6" name="AutoShape 16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8" name="AutoShape 18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80" name="AutoShape 20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82" name="AutoShape 22" descr="Znalezione obrazy dla zapytania hiszpani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100010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/>
              <a:t>Andaluzja dzieli się na osiem prowincji:</a:t>
            </a:r>
          </a:p>
          <a:p>
            <a:r>
              <a:rPr lang="pl-PL" sz="2400" b="1" dirty="0" err="1" smtClean="0">
                <a:hlinkClick r:id="rId2" tooltip="Almería (prowincja)"/>
              </a:rPr>
              <a:t>Almería</a:t>
            </a:r>
            <a:r>
              <a:rPr lang="pl-PL" sz="2400" b="1" dirty="0" smtClean="0"/>
              <a:t>, </a:t>
            </a:r>
            <a:r>
              <a:rPr lang="pl-PL" sz="2400" b="1" dirty="0" smtClean="0">
                <a:hlinkClick r:id="rId3" tooltip="Kadyks (prowincja)"/>
              </a:rPr>
              <a:t>Kadyks</a:t>
            </a:r>
            <a:r>
              <a:rPr lang="pl-PL" sz="2400" b="1" dirty="0" smtClean="0"/>
              <a:t>, </a:t>
            </a:r>
            <a:r>
              <a:rPr lang="pl-PL" sz="2400" b="1" dirty="0" smtClean="0">
                <a:hlinkClick r:id="rId4" tooltip="Kordoba (prowincja)"/>
              </a:rPr>
              <a:t>Kordoba</a:t>
            </a:r>
            <a:r>
              <a:rPr lang="pl-PL" sz="2400" b="1" dirty="0" smtClean="0"/>
              <a:t> ,</a:t>
            </a:r>
            <a:r>
              <a:rPr lang="pl-PL" sz="2400" b="1" dirty="0" smtClean="0">
                <a:hlinkClick r:id="rId5" tooltip="Grenada (prowincja)"/>
              </a:rPr>
              <a:t>Grenada</a:t>
            </a:r>
            <a:r>
              <a:rPr lang="pl-PL" sz="2400" b="1" dirty="0" smtClean="0"/>
              <a:t>, </a:t>
            </a:r>
            <a:r>
              <a:rPr lang="pl-PL" sz="2400" b="1" dirty="0" err="1" smtClean="0">
                <a:hlinkClick r:id="rId6" tooltip="Huelva (prowincja)"/>
              </a:rPr>
              <a:t>Huelva</a:t>
            </a:r>
            <a:r>
              <a:rPr lang="pl-PL" sz="2400" b="1" dirty="0" smtClean="0"/>
              <a:t>, </a:t>
            </a:r>
            <a:r>
              <a:rPr lang="pl-PL" sz="2400" b="1" dirty="0" err="1" smtClean="0">
                <a:hlinkClick r:id="rId7" tooltip="Jaén (prowincja)"/>
              </a:rPr>
              <a:t>Jaén</a:t>
            </a:r>
            <a:r>
              <a:rPr lang="pl-PL" sz="2400" b="1" dirty="0" smtClean="0"/>
              <a:t>, </a:t>
            </a:r>
            <a:r>
              <a:rPr lang="pl-PL" sz="2400" b="1" dirty="0" smtClean="0">
                <a:hlinkClick r:id="rId8" tooltip="Malaga (prowincja)"/>
              </a:rPr>
              <a:t>Malaga</a:t>
            </a:r>
            <a:r>
              <a:rPr lang="pl-PL" sz="2400" b="1" dirty="0" smtClean="0"/>
              <a:t>, </a:t>
            </a:r>
            <a:r>
              <a:rPr lang="pl-PL" sz="2400" b="1" dirty="0" smtClean="0">
                <a:hlinkClick r:id="rId9" tooltip="Sewilla (prowincja)"/>
              </a:rPr>
              <a:t>Sewilla</a:t>
            </a:r>
            <a:endParaRPr lang="pl-PL" sz="2400" b="1" dirty="0" smtClean="0"/>
          </a:p>
          <a:p>
            <a:pPr>
              <a:buFont typeface="Wingdings" pitchFamily="2" charset="2"/>
              <a:buChar char="v"/>
            </a:pPr>
            <a:r>
              <a:rPr lang="pl-PL" sz="2400" dirty="0" smtClean="0"/>
              <a:t>Andaluzja jest najbardziej zaludnioną z 17 wspólnot autonomicznych Hiszpanii. Szacowana populacja wynosiła 8 285 692 osób.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/>
              <a:t>Ludność jest skoncentrowana w stolicach prowincji i wzdłuż wybrzeży.</a:t>
            </a:r>
            <a:endParaRPr lang="pl-PL" sz="2400" b="1" dirty="0" smtClean="0"/>
          </a:p>
          <a:p>
            <a:endParaRPr lang="pl-PL" sz="2800" dirty="0" smtClean="0"/>
          </a:p>
          <a:p>
            <a:pPr>
              <a:buFont typeface="Wingdings" pitchFamily="2" charset="2"/>
              <a:buChar char="v"/>
            </a:pPr>
            <a:endParaRPr lang="pl-PL" sz="2800" dirty="0" smtClean="0"/>
          </a:p>
          <a:p>
            <a:pPr>
              <a:buFont typeface="Wingdings" pitchFamily="2" charset="2"/>
              <a:buChar char="v"/>
            </a:pPr>
            <a:endParaRPr lang="pl-PL" sz="28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3000372"/>
            <a:ext cx="8711890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28660" y="0"/>
            <a:ext cx="9572660" cy="14890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           Ogólne informacje o Granadzie…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Grenada (Granada) – miasto w płd. Hiszpanii, w dolinie rzeki </a:t>
            </a:r>
            <a:r>
              <a:rPr lang="pl-PL" dirty="0" err="1" smtClean="0"/>
              <a:t>Genil</a:t>
            </a:r>
            <a:r>
              <a:rPr lang="pl-PL" dirty="0" smtClean="0"/>
              <a:t> , w Górach </a:t>
            </a:r>
            <a:r>
              <a:rPr lang="pl-PL" dirty="0" err="1" smtClean="0"/>
              <a:t>Betyckich</a:t>
            </a:r>
            <a:r>
              <a:rPr lang="pl-PL" dirty="0" smtClean="0"/>
              <a:t> ,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Obecnie to 237 tys. mieszkańców ( pul- minus ponieważ populacja się starzeje )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Stolica prowincji Grenada, w regionie Andaluzji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Ośrodek handlowy, przemysłowy i kulturalny. Jedna z najważniejszych miejscowości turystycznych w Hiszpanii, słynna z pięknego położenia, licznych zabytków i niezapomnianych krajobrazów. Szczególny urok Grenady polega na tym, że w ciągu kilku godzin można jeździć na nartach w górach Sierra Nevada, a potem kąpać się w Morzu Śródziemnym na </a:t>
            </a:r>
            <a:r>
              <a:rPr lang="pl-PL" dirty="0" err="1" smtClean="0"/>
              <a:t>Costa</a:t>
            </a:r>
            <a:r>
              <a:rPr lang="pl-PL" dirty="0" smtClean="0"/>
              <a:t> del Sol, oddalonym o ok. 70 </a:t>
            </a:r>
            <a:r>
              <a:rPr lang="pl-PL" dirty="0" err="1" smtClean="0"/>
              <a:t>km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Jak mówi przysłowie</a:t>
            </a:r>
            <a:r>
              <a:rPr lang="pl-PL" dirty="0">
                <a:solidFill>
                  <a:srgbClr val="00B050"/>
                </a:solidFill>
              </a:rPr>
              <a:t>: </a:t>
            </a:r>
            <a:r>
              <a:rPr lang="pl-PL" dirty="0" smtClean="0">
                <a:solidFill>
                  <a:srgbClr val="00B050"/>
                </a:solidFill>
              </a:rPr>
              <a:t> „Kto </a:t>
            </a:r>
            <a:r>
              <a:rPr lang="pl-PL" dirty="0">
                <a:solidFill>
                  <a:srgbClr val="00B050"/>
                </a:solidFill>
              </a:rPr>
              <a:t>nie widział Granady, nie widział </a:t>
            </a:r>
            <a:r>
              <a:rPr lang="pl-PL" dirty="0" smtClean="0">
                <a:solidFill>
                  <a:srgbClr val="00B050"/>
                </a:solidFill>
              </a:rPr>
              <a:t>niczego”.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Picture 4" descr="Fla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571636" cy="1052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121442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lgerian" pitchFamily="82" charset="0"/>
              </a:rPr>
              <a:t>Rys historyczny Granady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Granada to pierwotnie osada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ibero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- celtycka, z późniejszymi wpływami Fenicjan, Kartagińczyków i Greków, którzy założyli tu w V w. p.n.e. kolonię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Elibyrge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 Za czasów Rzymian nazwa ewoluowała na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lliberis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. Wizygoci docenili znaczenie miasta, utrzymując tu ośrodek administracyjny i warownię.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Początkowo </a:t>
            </a:r>
            <a:r>
              <a:rPr lang="pl-PL" dirty="0">
                <a:latin typeface="Arial" pitchFamily="34" charset="0"/>
                <a:cs typeface="Arial" pitchFamily="34" charset="0"/>
              </a:rPr>
              <a:t>Granada była małą osadą wojskową dowodzoną przez Iberów, a następnie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Rzymian, </a:t>
            </a:r>
            <a:r>
              <a:rPr lang="pl-PL" dirty="0">
                <a:latin typeface="Arial" pitchFamily="34" charset="0"/>
                <a:cs typeface="Arial" pitchFamily="34" charset="0"/>
              </a:rPr>
              <a:t>a 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późniejszych latach </a:t>
            </a:r>
            <a:r>
              <a:rPr lang="pl-PL" dirty="0">
                <a:latin typeface="Arial" pitchFamily="34" charset="0"/>
                <a:cs typeface="Arial" pitchFamily="34" charset="0"/>
              </a:rPr>
              <a:t>przez Wizygotów, zamieszkujących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ziemie Andaluzji. Wizygoci władali osadą ponad 200 lat, aż do 711 roku naszej ery.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Dopiero </a:t>
            </a:r>
            <a:r>
              <a:rPr lang="pl-PL" dirty="0">
                <a:latin typeface="Arial" pitchFamily="34" charset="0"/>
                <a:cs typeface="Arial" pitchFamily="34" charset="0"/>
              </a:rPr>
              <a:t>kilka wieków później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Muzełmanie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>
                <a:latin typeface="Arial" pitchFamily="34" charset="0"/>
                <a:cs typeface="Arial" pitchFamily="34" charset="0"/>
              </a:rPr>
              <a:t>którzy zaczęli osiedlać się na wzgórzu w rejonie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Albaicin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>
                <a:latin typeface="Arial" pitchFamily="34" charset="0"/>
                <a:cs typeface="Arial" pitchFamily="34" charset="0"/>
              </a:rPr>
              <a:t>przyczynili się do rozwoju potęgi swojej nowej kolonii, zwanej w owych czasach 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Garnatha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Na przestrzeni wieków nazwa miasta zmieniła się na Granada, co oznaczało w języku hiszpańskim "owoc granatu", który później stał się symbolem miasta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Przełomowy okres osady, to rok 1237, kiedy na tronie Granady zasiadł wódz z dynastii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Nasrydów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Mohamed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dirty="0">
                <a:latin typeface="Arial" pitchFamily="34" charset="0"/>
                <a:cs typeface="Arial" pitchFamily="34" charset="0"/>
              </a:rPr>
              <a:t>I, który pod swoimi mądrymi rządami, złączył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rownież</a:t>
            </a:r>
            <a:r>
              <a:rPr lang="pl-PL" dirty="0">
                <a:latin typeface="Arial" pitchFamily="34" charset="0"/>
                <a:cs typeface="Arial" pitchFamily="34" charset="0"/>
              </a:rPr>
              <a:t> okoliczne ziemie, Malagę i Almerię, tworząc tym samym, ostatni niepodległy emirat 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królewstwi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 Al </a:t>
            </a:r>
            <a:r>
              <a:rPr lang="pl-PL" i="1" dirty="0" err="1">
                <a:latin typeface="Arial" pitchFamily="34" charset="0"/>
                <a:cs typeface="Arial" pitchFamily="34" charset="0"/>
              </a:rPr>
              <a:t>Andalus</a:t>
            </a:r>
            <a:r>
              <a:rPr lang="pl-PL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2" descr="Flaga prowincji Gre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Granada współcześnie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sz="2900" dirty="0" smtClean="0"/>
              <a:t>W latach 1810-1812 panowanie nad miastem przejęła Francja. </a:t>
            </a:r>
          </a:p>
          <a:p>
            <a:r>
              <a:rPr lang="pl-PL" sz="2900" dirty="0" smtClean="0"/>
              <a:t>Pozostałości po tych latach widać w stylu aranżacji przestrzeni i architektury miejskiej – parków, skwerów, ogrodów, miejsc publicznych. Podczas wojny domowej w Hiszpanii (lata 1936-1939), Granada dostała się pod panowanie generała Franco - hiszpańskiego dyktatora. Obecnie Granada to interesujące miasto, w którym bardzo mocno utrzymuje się pozycja nauki.</a:t>
            </a:r>
          </a:p>
          <a:p>
            <a:r>
              <a:rPr lang="pl-PL" sz="2900" dirty="0" smtClean="0"/>
              <a:t>O Granadzie mówi się niekiedy, że to Miasto Uniwersyteckie (jest tu ponad 60 tysięcy studentów) – Uniwersytet Granady jest jednym z bardziej prestiżowych wyższych szkół publicznych w kraju. </a:t>
            </a:r>
          </a:p>
          <a:p>
            <a:r>
              <a:rPr lang="pl-PL" sz="2900" dirty="0" smtClean="0"/>
              <a:t>Miejscowość jest atrakcyjna nie tylko dla turystów proszkujących niepowtarzalnych zabytków i malowniczych krajobrazów, ale również dla chcących się tu osiedlić bądź rozpocząć naukę. </a:t>
            </a:r>
          </a:p>
          <a:p>
            <a:endParaRPr lang="pl-PL" dirty="0"/>
          </a:p>
        </p:txBody>
      </p:sp>
      <p:pic>
        <p:nvPicPr>
          <p:cNvPr id="17412" name="Picture 4" descr="Znalezione obrazy dla zapytania gr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143512"/>
            <a:ext cx="6357982" cy="1589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6626" name="AutoShape 2" descr="Image result for hiszpania andaluzja Granada His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28" name="AutoShape 4" descr="Image result for hiszpania andaluzja Granada His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0" name="AutoShape 6" descr="Image result for granada historyczne obra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2" name="Picture 8" descr="Image result for granada historyczne obra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33657" cy="2028804"/>
          </a:xfrm>
          <a:prstGeom prst="rect">
            <a:avLst/>
          </a:prstGeom>
          <a:noFill/>
        </p:spPr>
      </p:pic>
      <p:pic>
        <p:nvPicPr>
          <p:cNvPr id="26634" name="Picture 10" descr="Image result for granada historyczne obra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2933701" cy="2165380"/>
          </a:xfrm>
          <a:prstGeom prst="rect">
            <a:avLst/>
          </a:prstGeom>
          <a:noFill/>
        </p:spPr>
      </p:pic>
      <p:pic>
        <p:nvPicPr>
          <p:cNvPr id="26638" name="Picture 14" descr="Image result for hiszpania andaluzja Granada Histo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2171680"/>
          </a:xfrm>
          <a:prstGeom prst="rect">
            <a:avLst/>
          </a:prstGeom>
          <a:noFill/>
        </p:spPr>
      </p:pic>
      <p:pic>
        <p:nvPicPr>
          <p:cNvPr id="26640" name="Picture 16" descr="Image result for hiszpania andaluzja Granada Histo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78"/>
            <a:ext cx="2843182" cy="2571768"/>
          </a:xfrm>
          <a:prstGeom prst="rect">
            <a:avLst/>
          </a:prstGeom>
          <a:noFill/>
        </p:spPr>
      </p:pic>
      <p:pic>
        <p:nvPicPr>
          <p:cNvPr id="26642" name="Picture 18" descr="Image result for hiszpania andaluzja Granada Histor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214553"/>
            <a:ext cx="3643305" cy="3002637"/>
          </a:xfrm>
          <a:prstGeom prst="rect">
            <a:avLst/>
          </a:prstGeom>
          <a:noFill/>
        </p:spPr>
      </p:pic>
      <p:sp>
        <p:nvSpPr>
          <p:cNvPr id="26644" name="AutoShape 20" descr="Image result for hiszpania andaluzja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46" name="AutoShape 22" descr="Image result for hiszpania andaluzja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48" name="Picture 24" descr="Image result for hiszpania andaluzja Granada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3446"/>
            <a:ext cx="4786314" cy="2214554"/>
          </a:xfrm>
          <a:prstGeom prst="rect">
            <a:avLst/>
          </a:prstGeom>
          <a:noFill/>
        </p:spPr>
      </p:pic>
      <p:pic>
        <p:nvPicPr>
          <p:cNvPr id="26652" name="Picture 28" descr="Image result for hiszpania andaluzja Granada corri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929198"/>
            <a:ext cx="4429124" cy="1928802"/>
          </a:xfrm>
          <a:prstGeom prst="rect">
            <a:avLst/>
          </a:prstGeom>
          <a:noFill/>
        </p:spPr>
      </p:pic>
      <p:pic>
        <p:nvPicPr>
          <p:cNvPr id="7170" name="Picture 2" descr="Image result for &amp;sacute;mieszne obrazki hiszpa&amp;nacute;skie 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49" y="2071678"/>
            <a:ext cx="285573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1701</Words>
  <Application>Microsoft Office PowerPoint</Application>
  <PresentationFormat>Pokaz na ekranie (4:3)</PresentationFormat>
  <Paragraphs>113</Paragraphs>
  <Slides>25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GRANA- Andaluzja i Buenos dias !  i Hola !</vt:lpstr>
      <vt:lpstr>               Andaluzja –                położenie</vt:lpstr>
      <vt:lpstr>Klimat</vt:lpstr>
      <vt:lpstr>Slajd 4</vt:lpstr>
      <vt:lpstr>Andaluzja – podział wspólnoty </vt:lpstr>
      <vt:lpstr>           Ogólne informacje o Granadzie…</vt:lpstr>
      <vt:lpstr>Rys historyczny Granady</vt:lpstr>
      <vt:lpstr>Granada współcześnie</vt:lpstr>
      <vt:lpstr>Slajd 9</vt:lpstr>
      <vt:lpstr>Hipnotyzująca Granada </vt:lpstr>
      <vt:lpstr>Co ciekawego w Granadzie????? Otóż…..</vt:lpstr>
      <vt:lpstr>Slajd 12</vt:lpstr>
      <vt:lpstr>Generalife </vt:lpstr>
      <vt:lpstr>Pałac Karola V </vt:lpstr>
      <vt:lpstr>Albaicín - arabska dzielnica w Granadzie </vt:lpstr>
      <vt:lpstr>Katedra w Grenadzie</vt:lpstr>
      <vt:lpstr>Tradycje i Kultura</vt:lpstr>
      <vt:lpstr>Slajd 18</vt:lpstr>
      <vt:lpstr>Slajd 19</vt:lpstr>
      <vt:lpstr>El Corpus Christi (Boże Ciało)</vt:lpstr>
      <vt:lpstr>Slajd 21</vt:lpstr>
      <vt:lpstr>Slajd 22</vt:lpstr>
      <vt:lpstr>Poznajemy nowe zwroty hiszpańskie</vt:lpstr>
      <vt:lpstr>Slajd 24</vt:lpstr>
      <vt:lpstr>Slajd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GRANADA</dc:title>
  <dc:creator>kk</dc:creator>
  <cp:lastModifiedBy>kk</cp:lastModifiedBy>
  <cp:revision>93</cp:revision>
  <dcterms:created xsi:type="dcterms:W3CDTF">2017-04-01T18:09:59Z</dcterms:created>
  <dcterms:modified xsi:type="dcterms:W3CDTF">2017-06-04T18:56:06Z</dcterms:modified>
</cp:coreProperties>
</file>