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9" r:id="rId4"/>
    <p:sldId id="262" r:id="rId5"/>
    <p:sldId id="260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A805-B11C-4312-83BB-8C4F8B46C97B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7ED3-F791-4016-9180-523294D6BF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B7ED3-F791-4016-9180-523294D6BF9D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B7ED3-F791-4016-9180-523294D6BF9D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B7ED3-F791-4016-9180-523294D6BF9D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2FCA-B4FA-419B-8175-611C3F968C30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4E99-40CF-4816-BA81-10645601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1285884" cy="85725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250030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6000" b="1" dirty="0" smtClean="0">
                <a:latin typeface="Curlz MT" pitchFamily="82" charset="0"/>
              </a:rPr>
              <a:t>HISZPANIA</a:t>
            </a:r>
            <a:br>
              <a:rPr lang="pl-PL" sz="6000" b="1" dirty="0" smtClean="0">
                <a:latin typeface="Curlz MT" pitchFamily="82" charset="0"/>
              </a:rPr>
            </a:br>
            <a:r>
              <a:rPr lang="pl-PL" sz="6000" b="1" dirty="0" smtClean="0">
                <a:latin typeface="Curlz MT" pitchFamily="82" charset="0"/>
              </a:rPr>
              <a:t>ESPAŃA</a:t>
            </a:r>
            <a:endParaRPr lang="pl-PL" sz="6000" b="1" dirty="0">
              <a:latin typeface="Curlz MT" pitchFamily="82" charset="0"/>
            </a:endParaRPr>
          </a:p>
        </p:txBody>
      </p:sp>
      <p:sp>
        <p:nvSpPr>
          <p:cNvPr id="11266" name="AutoShape 2" descr="Image result for hiszpania mapa"/>
          <p:cNvSpPr>
            <a:spLocks noChangeAspect="1" noChangeArrowheads="1"/>
          </p:cNvSpPr>
          <p:nvPr/>
        </p:nvSpPr>
        <p:spPr bwMode="auto">
          <a:xfrm>
            <a:off x="155575" y="-2566988"/>
            <a:ext cx="5010150" cy="535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8" name="Picture 4" descr="Image result for hiszpania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5570321" cy="3781796"/>
          </a:xfrm>
          <a:prstGeom prst="rect">
            <a:avLst/>
          </a:prstGeom>
          <a:noFill/>
        </p:spPr>
      </p:pic>
      <p:pic>
        <p:nvPicPr>
          <p:cNvPr id="11270" name="Picture 6" descr="Image result for hiszpa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572008"/>
            <a:ext cx="4133862" cy="143052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42844" y="35716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Hola!</a:t>
            </a:r>
            <a:endParaRPr lang="pl-PL" sz="4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643702" y="285728"/>
            <a:ext cx="2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Buenos Dias</a:t>
            </a:r>
            <a:r>
              <a:rPr lang="pl-PL" sz="2000" dirty="0" smtClean="0"/>
              <a:t>!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72198" y="292893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Buenas</a:t>
            </a:r>
            <a:r>
              <a:rPr lang="pl-PL" sz="2800" dirty="0" smtClean="0"/>
              <a:t> </a:t>
            </a:r>
            <a:r>
              <a:rPr lang="pl-PL" sz="2800" dirty="0" err="1" smtClean="0"/>
              <a:t>tardes</a:t>
            </a:r>
            <a:r>
              <a:rPr lang="pl-PL" sz="2800" dirty="0" smtClean="0"/>
              <a:t>!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42910" y="592933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Buenas</a:t>
            </a:r>
            <a:r>
              <a:rPr lang="pl-PL" sz="2400" dirty="0" smtClean="0"/>
              <a:t> </a:t>
            </a:r>
            <a:r>
              <a:rPr lang="pl-PL" sz="2400" dirty="0" err="1" smtClean="0"/>
              <a:t>noches</a:t>
            </a:r>
            <a:r>
              <a:rPr lang="pl-PL" sz="2400" dirty="0" smtClean="0"/>
              <a:t> !</a:t>
            </a:r>
            <a:endParaRPr lang="pl-PL" sz="2400" dirty="0"/>
          </a:p>
        </p:txBody>
      </p:sp>
      <p:pic>
        <p:nvPicPr>
          <p:cNvPr id="26626" name="Picture 2" descr="hiszpa&amp;nacute;ski: Heart shape of Spanish flag isolated on 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36" y="857231"/>
            <a:ext cx="2273316" cy="20002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3333FF"/>
                </a:solidFill>
                <a:latin typeface="Chiller" pitchFamily="82" charset="0"/>
              </a:rPr>
              <a:t>HISZPAŃSKIE TRADECJE</a:t>
            </a:r>
            <a:endParaRPr lang="pl-PL" sz="5400" dirty="0">
              <a:solidFill>
                <a:srgbClr val="3333FF"/>
              </a:solidFill>
              <a:latin typeface="Chiller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285720" y="2428867"/>
            <a:ext cx="8229600" cy="92869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4481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4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Image result for hiszpa&amp;nacute;skie tradycj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92" y="857232"/>
            <a:ext cx="4144964" cy="2814646"/>
          </a:xfrm>
          <a:prstGeom prst="rect">
            <a:avLst/>
          </a:prstGeom>
          <a:noFill/>
        </p:spPr>
      </p:pic>
      <p:sp>
        <p:nvSpPr>
          <p:cNvPr id="1031" name="AutoShape 7" descr="Image result for hiszpa&amp;nacute;skie tradycje tomat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3" name="AutoShape 9" descr="Image result for hiszpa&amp;nacute;skie tradycje tomat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5" name="AutoShape 11" descr="Image result for hiszpa&amp;nacute;skie tradycje tomat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9" name="Picture 15" descr="Image result for hiszpa&amp;nacute;skie tradycje tomat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86190"/>
            <a:ext cx="4214810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900" i="1" dirty="0" smtClean="0"/>
              <a:t>CORRIDA DE TORROS</a:t>
            </a:r>
            <a:endParaRPr lang="pl-PL" sz="4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dirty="0" smtClean="0"/>
              <a:t>Tradycja Hiszpanii, ciągle kultywowana</a:t>
            </a:r>
          </a:p>
          <a:p>
            <a:pPr>
              <a:buNone/>
            </a:pPr>
            <a:r>
              <a:rPr lang="pl-PL" dirty="0" smtClean="0"/>
              <a:t>i wzbudzająca wielkie emocje. W każdej</a:t>
            </a:r>
          </a:p>
          <a:p>
            <a:pPr>
              <a:buNone/>
            </a:pPr>
            <a:r>
              <a:rPr lang="pl-PL" dirty="0" smtClean="0"/>
              <a:t>corridzie trzech torreadorów walczy</a:t>
            </a:r>
          </a:p>
          <a:p>
            <a:pPr>
              <a:buNone/>
            </a:pPr>
            <a:r>
              <a:rPr lang="pl-PL" dirty="0" smtClean="0"/>
              <a:t>z sześcioma bykami - na każdego z</a:t>
            </a:r>
          </a:p>
          <a:p>
            <a:pPr>
              <a:buNone/>
            </a:pPr>
            <a:r>
              <a:rPr lang="pl-PL" dirty="0" smtClean="0"/>
              <a:t>torreadorów przypadają dwie walki</a:t>
            </a:r>
          </a:p>
          <a:p>
            <a:pPr>
              <a:buNone/>
            </a:pPr>
            <a:r>
              <a:rPr lang="pl-PL" dirty="0" smtClean="0"/>
              <a:t>z bykiem. Każda walka składa się z trzech</a:t>
            </a:r>
          </a:p>
          <a:p>
            <a:pPr>
              <a:buNone/>
            </a:pPr>
            <a:r>
              <a:rPr lang="pl-PL" dirty="0" smtClean="0"/>
              <a:t>części. W pierwszej byk jest rozdrażniany,</a:t>
            </a:r>
          </a:p>
          <a:p>
            <a:pPr>
              <a:buNone/>
            </a:pPr>
            <a:r>
              <a:rPr lang="pl-PL" dirty="0" smtClean="0"/>
              <a:t>w drugiej pikadorzy wbijają w grzbiet</a:t>
            </a:r>
          </a:p>
          <a:p>
            <a:pPr>
              <a:buNone/>
            </a:pPr>
            <a:r>
              <a:rPr lang="pl-PL" dirty="0" smtClean="0"/>
              <a:t>zwierzęcia trzy pary kolorowych tzw.</a:t>
            </a:r>
          </a:p>
          <a:p>
            <a:pPr>
              <a:buNone/>
            </a:pPr>
            <a:r>
              <a:rPr lang="pl-PL" dirty="0" err="1" smtClean="0"/>
              <a:t>Banderilleros</a:t>
            </a:r>
            <a:r>
              <a:rPr lang="pl-PL" dirty="0" smtClean="0"/>
              <a:t> , a w trzeciej następuje to,</a:t>
            </a:r>
          </a:p>
          <a:p>
            <a:pPr>
              <a:buNone/>
            </a:pPr>
            <a:r>
              <a:rPr lang="pl-PL" dirty="0" smtClean="0"/>
              <a:t>co jest typowym obrazkiem z corridy, czyli</a:t>
            </a:r>
          </a:p>
          <a:p>
            <a:pPr>
              <a:buNone/>
            </a:pPr>
            <a:r>
              <a:rPr lang="pl-PL" dirty="0" smtClean="0"/>
              <a:t>finalna walka matadora z bykiem, który</a:t>
            </a:r>
          </a:p>
          <a:p>
            <a:pPr>
              <a:buNone/>
            </a:pPr>
            <a:r>
              <a:rPr lang="pl-PL" dirty="0" smtClean="0"/>
              <a:t>uśmierca go jednym pchnięciem specjalnej</a:t>
            </a:r>
          </a:p>
          <a:p>
            <a:pPr>
              <a:buNone/>
            </a:pPr>
            <a:r>
              <a:rPr lang="pl-PL" dirty="0" smtClean="0"/>
              <a:t>szpady. O nagrodzie dla torreadora</a:t>
            </a:r>
          </a:p>
          <a:p>
            <a:pPr>
              <a:buNone/>
            </a:pPr>
            <a:r>
              <a:rPr lang="pl-PL" dirty="0" smtClean="0"/>
              <a:t>(jedno lub dwoje uszu i ogon byka)</a:t>
            </a:r>
          </a:p>
          <a:p>
            <a:pPr>
              <a:buNone/>
            </a:pPr>
            <a:r>
              <a:rPr lang="pl-PL" dirty="0" smtClean="0"/>
              <a:t>symbolicznie, za pomocą białych chusteczek,</a:t>
            </a:r>
          </a:p>
          <a:p>
            <a:pPr>
              <a:buNone/>
            </a:pPr>
            <a:r>
              <a:rPr lang="pl-PL" dirty="0" smtClean="0"/>
              <a:t>decyduje publiczność.</a:t>
            </a:r>
            <a:endParaRPr lang="pl-PL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1285860"/>
            <a:ext cx="3873181" cy="293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Image result for hiszpa&amp;nacute;skie tradycje corrida de to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4429156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417638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pl-PL" b="1" dirty="0" smtClean="0"/>
              <a:t>San </a:t>
            </a:r>
            <a:r>
              <a:rPr lang="pl-PL" b="1" dirty="0" err="1" smtClean="0"/>
              <a:t>Fermin</a:t>
            </a:r>
            <a:r>
              <a:rPr lang="pl-PL" b="1" dirty="0" smtClean="0"/>
              <a:t> – bieg z bykami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3857651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Święto, któremu w Pampelunie towarzyszą biegi z bykami. Przez tydzień (6-14 lipca)</a:t>
            </a:r>
          </a:p>
          <a:p>
            <a:pPr>
              <a:buNone/>
            </a:pPr>
            <a:r>
              <a:rPr lang="pl-PL" sz="1600" dirty="0" smtClean="0"/>
              <a:t>o ósmej rano kilkanaście byków wypuszcza się w trasę wąskich uliczek miasta.</a:t>
            </a:r>
          </a:p>
          <a:p>
            <a:pPr>
              <a:buNone/>
            </a:pPr>
            <a:r>
              <a:rPr lang="pl-PL" sz="1600" dirty="0" smtClean="0"/>
              <a:t>Zasadniczo bieg odbywa się przez określone odcinki ulic, które wcześniej zostały</a:t>
            </a:r>
          </a:p>
          <a:p>
            <a:pPr>
              <a:buNone/>
            </a:pPr>
            <a:r>
              <a:rPr lang="pl-PL" sz="1600" dirty="0" smtClean="0"/>
              <a:t>odcięte i odpowiednio zabezpieczone. Celem biegu jest przeniesienie byków z Santo</a:t>
            </a:r>
          </a:p>
          <a:p>
            <a:pPr>
              <a:buNone/>
            </a:pPr>
            <a:r>
              <a:rPr lang="pl-PL" sz="1600" dirty="0" smtClean="0"/>
              <a:t>Domingo na arenę, gdzie późnym popołudniem odbywają tradycyjne walki.</a:t>
            </a:r>
          </a:p>
          <a:p>
            <a:pPr>
              <a:buNone/>
            </a:pPr>
            <a:r>
              <a:rPr lang="pl-PL" sz="1600" dirty="0" smtClean="0"/>
              <a:t>Trasa wynosi 825 metrów. Byki </a:t>
            </a:r>
            <a:r>
              <a:rPr lang="pl-PL" sz="1600" smtClean="0"/>
              <a:t>biegną uliczkami </a:t>
            </a:r>
            <a:r>
              <a:rPr lang="pl-PL" sz="1600" dirty="0" smtClean="0"/>
              <a:t>ścigane przez niezliczone</a:t>
            </a:r>
          </a:p>
          <a:p>
            <a:pPr>
              <a:buNone/>
            </a:pPr>
            <a:r>
              <a:rPr lang="pl-PL" sz="1600" dirty="0" smtClean="0"/>
              <a:t>tłumy turystów i miejscowych, by po kilku kilometrach dotrzeć do placu,</a:t>
            </a:r>
          </a:p>
          <a:p>
            <a:pPr>
              <a:buNone/>
            </a:pPr>
            <a:r>
              <a:rPr lang="pl-PL" sz="1600" dirty="0" smtClean="0"/>
              <a:t>gdzie bieg się kończy. Najbardziej znany bieg na świecie jest również najbardziej</a:t>
            </a:r>
          </a:p>
          <a:p>
            <a:pPr>
              <a:buNone/>
            </a:pPr>
            <a:r>
              <a:rPr lang="pl-PL" sz="1600" dirty="0" smtClean="0"/>
              <a:t>niebezpiecznym. Często ktoś jest poturbowany, czasem ktoś jest ranny,</a:t>
            </a:r>
          </a:p>
          <a:p>
            <a:pPr>
              <a:buNone/>
            </a:pPr>
            <a:r>
              <a:rPr lang="pl-PL" sz="1600" dirty="0" smtClean="0"/>
              <a:t>zdarzają się wypadki śmiertelne. Nastroje są jednak znakomite</a:t>
            </a:r>
          </a:p>
          <a:p>
            <a:pPr>
              <a:buNone/>
            </a:pPr>
            <a:r>
              <a:rPr lang="pl-PL" sz="1600" dirty="0" smtClean="0"/>
              <a:t>i tysiące biegaczy przybywa na to święto nawet z innych kontynentów. Punktem</a:t>
            </a:r>
          </a:p>
          <a:p>
            <a:pPr>
              <a:buNone/>
            </a:pPr>
            <a:r>
              <a:rPr lang="pl-PL" sz="1600" dirty="0" smtClean="0"/>
              <a:t>honoru jest biec tuż przed bykiem i bić go po nosie zwiniętą gazetą,</a:t>
            </a:r>
          </a:p>
          <a:p>
            <a:pPr>
              <a:buNone/>
            </a:pPr>
            <a:r>
              <a:rPr lang="pl-PL" sz="1600" dirty="0" smtClean="0"/>
              <a:t>aby biegł wolniej.</a:t>
            </a:r>
            <a:endParaRPr lang="pl-PL" sz="1600" dirty="0"/>
          </a:p>
        </p:txBody>
      </p:sp>
      <p:pic>
        <p:nvPicPr>
          <p:cNvPr id="28674" name="Picture 2" descr="Image result for hiszpa&amp;nacute;skie tradycje bieg z byka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500570"/>
            <a:ext cx="3428992" cy="2357430"/>
          </a:xfrm>
          <a:prstGeom prst="rect">
            <a:avLst/>
          </a:prstGeom>
          <a:noFill/>
        </p:spPr>
      </p:pic>
      <p:sp>
        <p:nvSpPr>
          <p:cNvPr id="28676" name="AutoShape 4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8" name="AutoShape 6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0" name="AutoShape 8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2" name="AutoShape 10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4" name="AutoShape 12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6" name="AutoShape 14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8" name="AutoShape 16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90" name="AutoShape 18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92" name="AutoShape 20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94" name="AutoShape 22" descr="Image result for hiszpa&amp;nacute;skie tradycje bieg z by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96" name="Picture 2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74"/>
            <a:ext cx="5715008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La </a:t>
            </a:r>
            <a:r>
              <a:rPr lang="pl-PL" b="1" dirty="0" err="1" smtClean="0"/>
              <a:t>Tomatina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czyli bitwa na pomidory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gradFill>
            <a:gsLst>
              <a:gs pos="100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Raz w roku spokojne, przemysłowe</a:t>
            </a:r>
          </a:p>
          <a:p>
            <a:pPr>
              <a:buNone/>
            </a:pPr>
            <a:r>
              <a:rPr lang="pl-PL" dirty="0" smtClean="0"/>
              <a:t>miasteczko </a:t>
            </a:r>
            <a:r>
              <a:rPr lang="pl-PL" dirty="0" err="1" smtClean="0"/>
              <a:t>Bunol</a:t>
            </a:r>
            <a:r>
              <a:rPr lang="pl-PL" dirty="0" smtClean="0"/>
              <a:t> w rejonie hiszpańskiej</a:t>
            </a:r>
          </a:p>
          <a:p>
            <a:pPr>
              <a:buNone/>
            </a:pPr>
            <a:r>
              <a:rPr lang="pl-PL" dirty="0" smtClean="0"/>
              <a:t>Walencji zamienia się w stolicę walk, gdzie</a:t>
            </a:r>
          </a:p>
          <a:p>
            <a:pPr>
              <a:buNone/>
            </a:pPr>
            <a:r>
              <a:rPr lang="pl-PL" dirty="0" smtClean="0"/>
              <a:t>odbywa się szalona bitwa na pomidory.</a:t>
            </a:r>
          </a:p>
          <a:p>
            <a:pPr>
              <a:buNone/>
            </a:pPr>
            <a:r>
              <a:rPr lang="pl-PL" dirty="0" smtClean="0"/>
              <a:t>Wydarzenie ma miejsce w ostatnią środę</a:t>
            </a:r>
          </a:p>
          <a:p>
            <a:pPr>
              <a:buNone/>
            </a:pPr>
            <a:r>
              <a:rPr lang="pl-PL" dirty="0" smtClean="0"/>
              <a:t>sierpnia, a nazywa się La </a:t>
            </a:r>
            <a:r>
              <a:rPr lang="pl-PL" dirty="0" err="1" smtClean="0"/>
              <a:t>Tomatina</a:t>
            </a:r>
            <a:r>
              <a:rPr lang="pl-PL" dirty="0" smtClean="0"/>
              <a:t>. Sygnał</a:t>
            </a:r>
          </a:p>
          <a:p>
            <a:pPr>
              <a:buNone/>
            </a:pPr>
            <a:r>
              <a:rPr lang="pl-PL" dirty="0" smtClean="0"/>
              <a:t>z ratusza daje znak aby rozpocząć walkę,</a:t>
            </a:r>
          </a:p>
          <a:p>
            <a:pPr>
              <a:buNone/>
            </a:pPr>
            <a:r>
              <a:rPr lang="pl-PL" dirty="0" smtClean="0"/>
              <a:t>w której amunicję stanowią pomidory.</a:t>
            </a:r>
          </a:p>
          <a:p>
            <a:pPr>
              <a:buNone/>
            </a:pPr>
            <a:r>
              <a:rPr lang="pl-PL" dirty="0" smtClean="0"/>
              <a:t>Walka trwa 60 minut. W tym czasie do</a:t>
            </a:r>
          </a:p>
          <a:p>
            <a:pPr>
              <a:buNone/>
            </a:pPr>
            <a:r>
              <a:rPr lang="pl-PL" dirty="0" smtClean="0"/>
              <a:t>miasteczka dowożone są ciężarówkami</a:t>
            </a:r>
          </a:p>
          <a:p>
            <a:pPr>
              <a:buNone/>
            </a:pPr>
            <a:r>
              <a:rPr lang="pl-PL" dirty="0" smtClean="0"/>
              <a:t>dorodne pomidory, które natychmiast</a:t>
            </a:r>
          </a:p>
          <a:p>
            <a:pPr>
              <a:buNone/>
            </a:pPr>
            <a:r>
              <a:rPr lang="pl-PL" dirty="0" smtClean="0"/>
              <a:t>trafiają w ręce walczących. W walce nie</a:t>
            </a:r>
          </a:p>
          <a:p>
            <a:pPr>
              <a:buNone/>
            </a:pPr>
            <a:r>
              <a:rPr lang="pl-PL" dirty="0" smtClean="0"/>
              <a:t>oszczędza się nikogo, na równi atakowani są</a:t>
            </a:r>
          </a:p>
          <a:p>
            <a:pPr>
              <a:buNone/>
            </a:pPr>
            <a:r>
              <a:rPr lang="pl-PL" dirty="0" smtClean="0"/>
              <a:t>turyści, widzowie, fotoreporterzy, a także</a:t>
            </a:r>
          </a:p>
          <a:p>
            <a:pPr>
              <a:buNone/>
            </a:pPr>
            <a:r>
              <a:rPr lang="pl-PL" dirty="0" smtClean="0"/>
              <a:t>budynki. Fasady budynków są</a:t>
            </a:r>
          </a:p>
          <a:p>
            <a:pPr>
              <a:buNone/>
            </a:pPr>
            <a:r>
              <a:rPr lang="pl-PL" dirty="0" smtClean="0"/>
              <a:t>zabezpieczane folią, ale nie zawsze</a:t>
            </a:r>
          </a:p>
          <a:p>
            <a:pPr>
              <a:buNone/>
            </a:pPr>
            <a:r>
              <a:rPr lang="pl-PL" dirty="0" smtClean="0"/>
              <a:t>zabezpiecza ona budynki przed pomidorową</a:t>
            </a:r>
          </a:p>
          <a:p>
            <a:pPr>
              <a:buNone/>
            </a:pPr>
            <a:r>
              <a:rPr lang="pl-PL" dirty="0" smtClean="0"/>
              <a:t>mazią.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864" y="1428736"/>
            <a:ext cx="482113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1214422"/>
          </a:xfrm>
          <a:solidFill>
            <a:srgbClr val="FFFF00"/>
          </a:solidFill>
        </p:spPr>
        <p:txBody>
          <a:bodyPr/>
          <a:lstStyle/>
          <a:p>
            <a:r>
              <a:rPr lang="pl-PL" b="1" dirty="0" smtClean="0"/>
              <a:t>Flamenco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5643578"/>
          </a:xfrm>
          <a:gradFill flip="none" rotWithShape="1">
            <a:gsLst>
              <a:gs pos="100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Południowa tradycja: taniec, gitara</a:t>
            </a:r>
          </a:p>
          <a:p>
            <a:pPr>
              <a:buNone/>
            </a:pPr>
            <a:r>
              <a:rPr lang="pl-PL" sz="1800" dirty="0" smtClean="0"/>
              <a:t>i śpiew. Początki wiążą się z tradycjami</a:t>
            </a:r>
          </a:p>
          <a:p>
            <a:pPr>
              <a:buNone/>
            </a:pPr>
            <a:r>
              <a:rPr lang="pl-PL" sz="1800" dirty="0" smtClean="0"/>
              <a:t>muzycznymi Indii i przybyciem Cyganów</a:t>
            </a:r>
          </a:p>
          <a:p>
            <a:pPr>
              <a:buNone/>
            </a:pPr>
            <a:r>
              <a:rPr lang="pl-PL" sz="1800" dirty="0" smtClean="0"/>
              <a:t>do Andaluzji, południowego regionu</a:t>
            </a:r>
          </a:p>
          <a:p>
            <a:pPr>
              <a:buNone/>
            </a:pPr>
            <a:r>
              <a:rPr lang="pl-PL" sz="1800" dirty="0" smtClean="0"/>
              <a:t>kraju. Dziś w Andaluzji odbywają się</a:t>
            </a:r>
          </a:p>
          <a:p>
            <a:pPr>
              <a:buNone/>
            </a:pPr>
            <a:r>
              <a:rPr lang="pl-PL" sz="1800" dirty="0" smtClean="0"/>
              <a:t>najsłynniejsze występy i konkursy flamenco.</a:t>
            </a:r>
          </a:p>
          <a:p>
            <a:pPr>
              <a:buNone/>
            </a:pPr>
            <a:r>
              <a:rPr lang="pl-PL" sz="1800" dirty="0" smtClean="0"/>
              <a:t>Istotą muzyki, tańca i śpiewu flamenco jest</a:t>
            </a:r>
          </a:p>
          <a:p>
            <a:pPr>
              <a:buNone/>
            </a:pPr>
            <a:r>
              <a:rPr lang="pl-PL" sz="1800" dirty="0" smtClean="0"/>
              <a:t>rytm wybijany obcasami, kastanietami</a:t>
            </a:r>
          </a:p>
          <a:p>
            <a:pPr>
              <a:buNone/>
            </a:pPr>
            <a:r>
              <a:rPr lang="pl-PL" sz="1800" dirty="0" smtClean="0"/>
              <a:t>lub klaskaniem w dłonie.</a:t>
            </a:r>
          </a:p>
          <a:p>
            <a:pPr>
              <a:buNone/>
            </a:pPr>
            <a:r>
              <a:rPr lang="pl-PL" sz="1800" dirty="0" smtClean="0"/>
              <a:t>Klasyczny strój flamenco — falbaniasta</a:t>
            </a:r>
          </a:p>
          <a:p>
            <a:pPr>
              <a:buNone/>
            </a:pPr>
            <a:r>
              <a:rPr lang="pl-PL" sz="1800" dirty="0" smtClean="0"/>
              <a:t>suknia do ziemi, chusta w tym samym</a:t>
            </a:r>
          </a:p>
          <a:p>
            <a:pPr>
              <a:buNone/>
            </a:pPr>
            <a:r>
              <a:rPr lang="pl-PL" sz="1800" dirty="0" smtClean="0"/>
              <a:t>kolorze, wysoko upięte włosy u kobiet,</a:t>
            </a:r>
          </a:p>
          <a:p>
            <a:pPr>
              <a:buNone/>
            </a:pPr>
            <a:r>
              <a:rPr lang="pl-PL" sz="1800" dirty="0" smtClean="0"/>
              <a:t>a obcisłe czarne spodnie, kamizelka</a:t>
            </a:r>
          </a:p>
          <a:p>
            <a:pPr>
              <a:buNone/>
            </a:pPr>
            <a:r>
              <a:rPr lang="pl-PL" sz="1800" dirty="0" smtClean="0"/>
              <a:t>z czerwonym pasem, płaski kapelusz i czarne</a:t>
            </a:r>
          </a:p>
          <a:p>
            <a:pPr>
              <a:buNone/>
            </a:pPr>
            <a:r>
              <a:rPr lang="pl-PL" sz="1800" dirty="0" smtClean="0"/>
              <a:t>bolero u mężczyzn — uważany jest</a:t>
            </a:r>
          </a:p>
          <a:p>
            <a:pPr>
              <a:buNone/>
            </a:pPr>
            <a:r>
              <a:rPr lang="pl-PL" sz="1800" dirty="0" smtClean="0"/>
              <a:t>za narodowy strój hiszpański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14884"/>
            <a:ext cx="9144000" cy="2143116"/>
          </a:xfrm>
          <a:gradFill>
            <a:gsLst>
              <a:gs pos="51000">
                <a:srgbClr val="FFF200">
                  <a:alpha val="5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sz="4800" b="1" dirty="0" smtClean="0">
                <a:latin typeface="Edwardian Script ITC" pitchFamily="66" charset="0"/>
              </a:rPr>
              <a:t>Kultura i zabytki</a:t>
            </a:r>
            <a:br>
              <a:rPr lang="pl-PL" sz="4800" b="1" dirty="0" smtClean="0">
                <a:latin typeface="Edwardian Script ITC" pitchFamily="66" charset="0"/>
              </a:rPr>
            </a:br>
            <a:r>
              <a:rPr lang="pl-PL" sz="4800" b="1" dirty="0" smtClean="0">
                <a:latin typeface="Edwardian Script ITC" pitchFamily="66" charset="0"/>
              </a:rPr>
              <a:t>Hiszpanii</a:t>
            </a:r>
            <a:endParaRPr lang="pl-PL" sz="4800" dirty="0">
              <a:latin typeface="Edwardian Script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164"/>
          </a:xfrm>
        </p:spPr>
        <p:txBody>
          <a:bodyPr>
            <a:normAutofit fontScale="40000" lnSpcReduction="2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0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Katedra Naj&amp;sacute;wi&amp;eogon;tszej Marii Panny w Sewilli - gotycka katedra, powsta&amp;lstrok;a w Sewilli w miejscu meczetu zbudowanego przez muzu&amp;lstrok;ma&amp;nacute;sk&amp;aogon; dynasti&amp;eogon; Almohadów. Katedra jest najwi&amp;eogon;kszym i jednym z najwspanialszych ko&amp;sacute;cio&amp;lstrok;ów gotyckich na &amp;sacute;wieci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3" y="2357430"/>
            <a:ext cx="6072198" cy="2500330"/>
          </a:xfrm>
          <a:prstGeom prst="rect">
            <a:avLst/>
          </a:prstGeom>
          <a:noFill/>
        </p:spPr>
      </p:pic>
      <p:sp>
        <p:nvSpPr>
          <p:cNvPr id="2054" name="AutoShape 6" descr="Image result for hiszpania zabytki une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Image result for hiszpania zabytki unes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-63374"/>
            <a:ext cx="6070966" cy="2420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14818"/>
            <a:ext cx="9144000" cy="264318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To położone zaledwie około 100 kilometrów od Madrytu kastylijskie miasto co roku przyciąga tysiące turystów, którzy przybywają tutaj, aby podziwiać przede wszystkim wspaniałe zabytki - monumentalną katedrę, twierdzę Alkazar oraz rzymski akwedukt. Tę ostatnią budowlę wzniesiono prawdopodobnie na przełomie pierwszego i drugiego wieku naszej ery, ale pomimo leciwego wieku jest ona doskonale zachowana. To imponująca, składająca się z podwójnej kondygnacji arkad, budowla zachwycająca swoimi rozmiarami i malowniczym położeniem. Ten majstersztyk starożytnej myśli technicznej uważany jest za najbardziej wartościowy zabytek z czasów rzymskich na terenie całego Półwyspu Iberyjskiego. Składa się ona łącznie z 167 łuków wykonanych z ponad 25 tys. granitowych kamieni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001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Hiszpania to nie tylko imprezy i piękne plaże. Ten stary kraj wręcz naszpikowany jest zabytkami z różnych epok, z których wiele jest o wiele starsza od wszystkiego, co znajdziecie w Polsce. Zapraszam w podróż szlakiem najciekawszych miejsc w Iberii, umieszczonych na liście światowego dziedzictwa kulturowego UNESCO.</a:t>
            </a:r>
          </a:p>
          <a:p>
            <a:endParaRPr lang="pl-PL" dirty="0"/>
          </a:p>
        </p:txBody>
      </p:sp>
      <p:pic>
        <p:nvPicPr>
          <p:cNvPr id="1031" name="Picture 7" descr="http://bi.gazeta.pl/im/47/c3/11/z18627143Q,Akwedukt--Segowi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1357298"/>
            <a:ext cx="9144000" cy="28711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To jedna z najokazalszych architektonicznych pamiątek po arabskim panowaniu na Półwyspie Iberyjskim, a także równocześnie najważniejszy symbol schyłku tej epoki - Alhambra była  ostatnim punktem oporu wojsk arabskich w regionie ,aż do zdobycia twierdzy przez Hiszpanów w 1492 roku. Znajdująca się w Grenadzie Alhambra została wzniesiona w XIII wieku , od tego momentu pełniła funkcję siedziby mauretańskich kalifów. Dzięki temu daleko jej do typowych surowych średniowiecznych twierdz, a bliżej do królewskich pałaców. Budowla wyróżnia się wyjątkowym wystrojem wnętrz - wspaniałymi sztukateriami, wielobarwnymi płytkami (</a:t>
            </a:r>
            <a:r>
              <a:rPr lang="pl-PL" sz="2000" dirty="0" err="1" smtClean="0"/>
              <a:t>azujelos</a:t>
            </a:r>
            <a:r>
              <a:rPr lang="pl-PL" sz="2000" dirty="0" smtClean="0"/>
              <a:t> ) oraz pieczołowicie wykonanymi kaligrafiami. Kompleks jako jeden z pierwszych hiszpańskich obiektów wpisany został na listę światowego dziedzictwa UNESCO już w 1984 roku.</a:t>
            </a:r>
            <a:endParaRPr lang="pl-PL" sz="2000" dirty="0"/>
          </a:p>
        </p:txBody>
      </p:sp>
      <p:pic>
        <p:nvPicPr>
          <p:cNvPr id="32770" name="Picture 2" descr="http://bi.gazeta.pl/im/22/c3/11/z18627106Q,Alhambra--Grenad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Stolica Katalonii Barcelona- powszechnie uznawana jest za miasto Antoniego Gaudiego - fantastycznego wizjonera, inżyniera i przede wszystkim architekta, którego stworzone w Barcelonie dzieła stały się jej rozpoznawalnymi na całym świecie symbolami. Tym najsłynniejszym pozostaje do dzisiaj nieukończona, ogromna świątynia </a:t>
            </a:r>
            <a:r>
              <a:rPr lang="pl-PL" sz="1800" dirty="0" err="1" smtClean="0"/>
              <a:t>Sagrada</a:t>
            </a:r>
            <a:r>
              <a:rPr lang="pl-PL" sz="1800" dirty="0" smtClean="0"/>
              <a:t> Familia ( Poświęcona Rodzina ) znajdująca się w niemal w samym centrum miasta. Innym ważnym dziełem Gaudiego jest słynny Park </a:t>
            </a:r>
            <a:r>
              <a:rPr lang="pl-PL" sz="1800" dirty="0" err="1" smtClean="0"/>
              <a:t>Guell</a:t>
            </a:r>
            <a:r>
              <a:rPr lang="pl-PL" sz="1800" dirty="0" smtClean="0"/>
              <a:t>, z którego rozciąga się nie tylko fantastyczny widok na całą Barcelonę, ale także... można w nim usiąść na najdłuższej parkowej ławce świata! Poza tymi dwiema atrakcjami na liście światowego dziedzictwa UNESCO znalazło się również pięć innych budowli autorstwa Gaudiego, w tym bajkowe kamienice </a:t>
            </a:r>
            <a:r>
              <a:rPr lang="pl-PL" sz="1800" dirty="0" err="1" smtClean="0"/>
              <a:t>Casa</a:t>
            </a:r>
            <a:r>
              <a:rPr lang="pl-PL" sz="1800" dirty="0" smtClean="0"/>
              <a:t> Mila i </a:t>
            </a:r>
            <a:r>
              <a:rPr lang="pl-PL" sz="1800" dirty="0" err="1" smtClean="0"/>
              <a:t>Casa</a:t>
            </a:r>
            <a:r>
              <a:rPr lang="pl-PL" sz="1800" dirty="0" smtClean="0"/>
              <a:t> </a:t>
            </a:r>
            <a:r>
              <a:rPr lang="pl-PL" sz="1800" dirty="0" err="1" smtClean="0"/>
              <a:t>Batlló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33794" name="Picture 2" descr="http://bi.gazeta.pl/im/4e/c3/11/z18627150Q,Dziela-Gaudiego--Barcelon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9290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28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>
            <a:normAutofit/>
          </a:bodyPr>
          <a:lstStyle/>
          <a:p>
            <a:r>
              <a:rPr lang="pl-PL" sz="1800" dirty="0" smtClean="0"/>
              <a:t>Toledo jest jednym z najważniejszych dla historii i kultury Hiszpanii miast. Urzeka już samym położeniem - zabudowa rozciąga się po zboczach dwunastu wzgórz, a zabytkowa część miasta z trzech stron otoczona jest głębokim wąwozem rzeki Tag. To wyjątkowe miejsce ukształtowało się na styku wielu różnych kultur - można odnaleźć tutaj wiele śladów judaizmu, islamu i oczywiście chrześcijaństwa. Do dzisiaj zresztą w Toledo znajduje się jedna z najważniejszych katolickich świątyni w kraju oraz siedziba hiszpańskich prymasów. Warta odwiedzenia jest również jedenastowieczna twierdza San </a:t>
            </a:r>
            <a:r>
              <a:rPr lang="pl-PL" sz="1800" dirty="0" err="1" smtClean="0"/>
              <a:t>Servando</a:t>
            </a:r>
            <a:r>
              <a:rPr lang="pl-PL" sz="1800" dirty="0" smtClean="0"/>
              <a:t>, która już w 1874 roku zyskała miano pomnika narodowego. Poza tym w Toledo zachwycają brukowane, wijące się pod górę uliczki i kamienice przyozdobione charakterystycznymi kolorowymi kafelkami.</a:t>
            </a:r>
            <a:endParaRPr lang="pl-PL" sz="1800" dirty="0"/>
          </a:p>
        </p:txBody>
      </p:sp>
      <p:pic>
        <p:nvPicPr>
          <p:cNvPr id="34818" name="Picture 2" descr="http://bi.gazeta.pl/im/bd/c3/11/z18627261Q,Toledo---stare-mias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pl-PL" b="1" dirty="0" smtClean="0"/>
              <a:t>Administracja i polityka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357850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pl-PL" sz="1600" dirty="0" smtClean="0"/>
              <a:t>Hiszpania jest podzielona na 17 wspólnot</a:t>
            </a:r>
          </a:p>
          <a:p>
            <a:pPr algn="just">
              <a:buNone/>
            </a:pPr>
            <a:r>
              <a:rPr lang="pl-PL" sz="1600" dirty="0" smtClean="0"/>
              <a:t>autonomicznych. Każda z nich ma własny</a:t>
            </a:r>
          </a:p>
          <a:p>
            <a:pPr algn="just">
              <a:buNone/>
            </a:pPr>
            <a:r>
              <a:rPr lang="pl-PL" sz="1600" dirty="0" smtClean="0"/>
              <a:t>parlament oraz rząd. Do Hiszpanii należą</a:t>
            </a:r>
          </a:p>
          <a:p>
            <a:pPr algn="just">
              <a:buNone/>
            </a:pPr>
            <a:r>
              <a:rPr lang="pl-PL" sz="1600" dirty="0" smtClean="0"/>
              <a:t>też Baleary, Wyspy Kanaryjskie oraz dwie</a:t>
            </a:r>
          </a:p>
          <a:p>
            <a:pPr algn="just">
              <a:buNone/>
            </a:pPr>
            <a:r>
              <a:rPr lang="pl-PL" sz="1600" dirty="0" smtClean="0"/>
              <a:t>enklawy w Afryce: Ceuta i Melilla. Kraj jest</a:t>
            </a:r>
          </a:p>
          <a:p>
            <a:pPr algn="just">
              <a:buNone/>
            </a:pPr>
            <a:r>
              <a:rPr lang="pl-PL" sz="1600" dirty="0" smtClean="0"/>
              <a:t>dziedziczną monarchią parlamentarną.</a:t>
            </a:r>
          </a:p>
          <a:p>
            <a:pPr algn="just">
              <a:buNone/>
            </a:pPr>
            <a:r>
              <a:rPr lang="pl-PL" sz="1600" dirty="0" smtClean="0"/>
              <a:t>Od roku 1975 królem był Juan Carlos I.</a:t>
            </a:r>
          </a:p>
          <a:p>
            <a:pPr algn="just">
              <a:buNone/>
            </a:pPr>
            <a:r>
              <a:rPr lang="pl-PL" sz="1600" dirty="0" smtClean="0"/>
              <a:t>Monarcha jest zwierzchnikiem sił</a:t>
            </a:r>
          </a:p>
          <a:p>
            <a:pPr algn="just">
              <a:buNone/>
            </a:pPr>
            <a:r>
              <a:rPr lang="pl-PL" sz="1600" dirty="0" smtClean="0"/>
              <a:t>zbrojnych, powołuje premiera, przysługuje</a:t>
            </a:r>
          </a:p>
          <a:p>
            <a:pPr algn="just">
              <a:buNone/>
            </a:pPr>
            <a:r>
              <a:rPr lang="pl-PL" sz="1600" dirty="0" smtClean="0"/>
              <a:t>mu prawo rozwiązywania parlamentu. Jego</a:t>
            </a:r>
          </a:p>
          <a:p>
            <a:pPr algn="just">
              <a:buNone/>
            </a:pPr>
            <a:r>
              <a:rPr lang="pl-PL" sz="1600" dirty="0" smtClean="0"/>
              <a:t>osoba jest nietykalna i nie ponosi on</a:t>
            </a:r>
          </a:p>
          <a:p>
            <a:pPr algn="just">
              <a:buNone/>
            </a:pPr>
            <a:r>
              <a:rPr lang="pl-PL" sz="1600" dirty="0" smtClean="0"/>
              <a:t>odpowiedzialności politycznej. Władza</a:t>
            </a:r>
          </a:p>
          <a:p>
            <a:pPr algn="just">
              <a:buNone/>
            </a:pPr>
            <a:r>
              <a:rPr lang="pl-PL" sz="1600" dirty="0" smtClean="0"/>
              <a:t>ustawodawcza należy do dwuizbowego</a:t>
            </a:r>
          </a:p>
          <a:p>
            <a:pPr algn="just">
              <a:buNone/>
            </a:pPr>
            <a:r>
              <a:rPr lang="pl-PL" sz="1600" dirty="0" smtClean="0"/>
              <a:t>parlamentu – Kortezów Generalnych</a:t>
            </a:r>
          </a:p>
          <a:p>
            <a:pPr algn="just">
              <a:buNone/>
            </a:pPr>
            <a:r>
              <a:rPr lang="pl-PL" sz="1600" dirty="0" smtClean="0"/>
              <a:t>złożonego z Kongresu Deputowanych i</a:t>
            </a:r>
          </a:p>
          <a:p>
            <a:pPr algn="just">
              <a:buNone/>
            </a:pPr>
            <a:r>
              <a:rPr lang="pl-PL" sz="1600" dirty="0" smtClean="0"/>
              <a:t>Senatu. Władza wykonawcza należy do</a:t>
            </a:r>
          </a:p>
          <a:p>
            <a:pPr algn="just">
              <a:buNone/>
            </a:pPr>
            <a:r>
              <a:rPr lang="pl-PL" sz="1600" smtClean="0"/>
              <a:t>Rządu.</a:t>
            </a:r>
            <a:endParaRPr lang="pl-PL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305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85749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Uchodzi za najstarszą, nadal funkcjonującą, latarnię morską na świecie. Wieża Herkulesa wznosi się nad wejściem do portu w galicyjskiej A </a:t>
            </a:r>
            <a:r>
              <a:rPr lang="pl-PL" sz="2000" dirty="0" err="1" smtClean="0"/>
              <a:t>Coruni</a:t>
            </a:r>
            <a:r>
              <a:rPr lang="pl-PL" sz="2000" dirty="0" smtClean="0"/>
              <a:t>. Powstała prawdopodobnie na przełomie I </a:t>
            </a:r>
            <a:r>
              <a:rPr lang="pl-PL" sz="2000" dirty="0" err="1" smtClean="0"/>
              <a:t>i</a:t>
            </a:r>
            <a:r>
              <a:rPr lang="pl-PL" sz="2000" dirty="0" smtClean="0"/>
              <a:t> II wieku naszej ery, w czasach panowania w Starożytnym Rzymie cesarza Trajana. Jedna z miejscowych legend głosi, że budowlę wzniósł sam Herkules, który miał przybyć tutaj po pokonaniu </a:t>
            </a:r>
            <a:r>
              <a:rPr lang="pl-PL" sz="2000" dirty="0" err="1" smtClean="0"/>
              <a:t>Geriona</a:t>
            </a:r>
            <a:r>
              <a:rPr lang="pl-PL" sz="2000" dirty="0" smtClean="0"/>
              <a:t>. Latarnia ma 55 metrów wysokości i wznosi się na kilkudziesięciometrowej skale. Konstrukcja składa się z trzech zwężających się ku górze części, a do jej podstawy przylega niewielka budowla na planie kwadratu, także pochodząca z czasów rzymskich.</a:t>
            </a:r>
            <a:endParaRPr lang="pl-PL" sz="2000" dirty="0"/>
          </a:p>
        </p:txBody>
      </p:sp>
      <p:pic>
        <p:nvPicPr>
          <p:cNvPr id="35842" name="Picture 2" descr="http://bi.gazeta.pl/im/e4/c3/11/z18627300Q,Wieza-Herkulesa--A-Coruna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0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286124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r>
              <a:rPr lang="pl-PL" sz="2000" dirty="0" smtClean="0">
                <a:solidFill>
                  <a:srgbClr val="C00000"/>
                </a:solidFill>
              </a:rPr>
              <a:t>Most gondolowy ponad ujściem rzeki </a:t>
            </a:r>
            <a:r>
              <a:rPr lang="pl-PL" sz="2000" dirty="0" err="1" smtClean="0">
                <a:solidFill>
                  <a:srgbClr val="C00000"/>
                </a:solidFill>
              </a:rPr>
              <a:t>Nervión</a:t>
            </a:r>
            <a:r>
              <a:rPr lang="pl-PL" sz="2000" dirty="0" smtClean="0">
                <a:solidFill>
                  <a:srgbClr val="C00000"/>
                </a:solidFill>
              </a:rPr>
              <a:t> , w hiszpańskim Kraju Basków</a:t>
            </a: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w prowincji </a:t>
            </a:r>
            <a:r>
              <a:rPr lang="pl-PL" sz="1800" dirty="0" err="1" smtClean="0">
                <a:solidFill>
                  <a:srgbClr val="C00000"/>
                </a:solidFill>
              </a:rPr>
              <a:t>Bizkaia</a:t>
            </a:r>
            <a:r>
              <a:rPr lang="pl-PL" sz="1800" dirty="0" smtClean="0">
                <a:solidFill>
                  <a:srgbClr val="C00000"/>
                </a:solidFill>
              </a:rPr>
              <a:t> . Został zaprojektowany przez znanego architekta Alberto </a:t>
            </a:r>
            <a:r>
              <a:rPr lang="pl-PL" sz="1800" dirty="0" err="1" smtClean="0">
                <a:solidFill>
                  <a:srgbClr val="C00000"/>
                </a:solidFill>
              </a:rPr>
              <a:t>Palacio</a:t>
            </a:r>
            <a:endParaRPr lang="pl-PL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(jednego z uczniów Gustawa Eiffla) i zbudowany w 1893 r.</a:t>
            </a: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Most jest ciągle w użyciu. Ma około 160 m długości i 50 m wysokości. Na wysokości ok. 45 m</a:t>
            </a: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znajduje się gondola, która może przewieźć co 8 minut jednorazowo 8 pojazdów i kilkudziesięciu</a:t>
            </a: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pasażerów w ciągu 1,5 minuty. Na przejazd mostem obowiązuje zbiorczy bilet komunikacji</a:t>
            </a: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miejskiej Bilbao. Atrakcją turystyczną jest wyjazd na szczyt filaru, z którego można podziwiać</a:t>
            </a:r>
          </a:p>
          <a:p>
            <a:pPr>
              <a:buNone/>
            </a:pPr>
            <a:r>
              <a:rPr lang="pl-PL" sz="2000" dirty="0" smtClean="0">
                <a:solidFill>
                  <a:srgbClr val="C00000"/>
                </a:solidFill>
              </a:rPr>
              <a:t>panoramę okolicy.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428868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Zabytkowe miasto warowne Cuenca-</a:t>
            </a:r>
            <a:r>
              <a:rPr lang="pl-PL" sz="2000" dirty="0" smtClean="0"/>
              <a:t>Miasto w środkowej Hiszpanii</a:t>
            </a:r>
          </a:p>
          <a:p>
            <a:pPr>
              <a:buNone/>
            </a:pPr>
            <a:r>
              <a:rPr lang="pl-PL" sz="2000" dirty="0" smtClean="0"/>
              <a:t>usytuowane jest z dala od głównych dróg na pogórzu </a:t>
            </a:r>
            <a:r>
              <a:rPr lang="pl-PL" sz="2000" i="1" dirty="0" err="1" smtClean="0"/>
              <a:t>Sistema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Iberico</a:t>
            </a:r>
            <a:r>
              <a:rPr lang="pl-PL" sz="2000" i="1" dirty="0" smtClean="0"/>
              <a:t> we wschodniej</a:t>
            </a:r>
          </a:p>
          <a:p>
            <a:pPr>
              <a:buNone/>
            </a:pPr>
            <a:r>
              <a:rPr lang="pl-PL" sz="2000" dirty="0" smtClean="0"/>
              <a:t>części regionu Kastylii-La </a:t>
            </a:r>
            <a:r>
              <a:rPr lang="pl-PL" sz="2000" dirty="0" err="1" smtClean="0"/>
              <a:t>Manchy</a:t>
            </a:r>
            <a:r>
              <a:rPr lang="pl-PL" sz="2000" dirty="0" smtClean="0"/>
              <a:t>. Stare miasto stoi nad przepaścią między dwiema rzekami </a:t>
            </a:r>
            <a:r>
              <a:rPr lang="pl-PL" sz="2000" dirty="0" err="1" smtClean="0"/>
              <a:t>Huécar</a:t>
            </a:r>
            <a:r>
              <a:rPr lang="pl-PL" sz="2000" dirty="0" smtClean="0"/>
              <a:t> i </a:t>
            </a:r>
            <a:r>
              <a:rPr lang="pl-PL" sz="2000" dirty="0" err="1" smtClean="0"/>
              <a:t>Júcar</a:t>
            </a:r>
            <a:r>
              <a:rPr lang="pl-PL" sz="2000" dirty="0" smtClean="0"/>
              <a:t>.  Znajdują się tu średniowieczne </a:t>
            </a:r>
            <a:r>
              <a:rPr lang="pl-PL" sz="2000" i="1" dirty="0" smtClean="0"/>
              <a:t>Wiszące Domy (</a:t>
            </a:r>
            <a:r>
              <a:rPr lang="pl-PL" sz="2000" i="1" dirty="0" err="1" smtClean="0"/>
              <a:t>Casas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Colqadas</a:t>
            </a:r>
            <a:r>
              <a:rPr lang="pl-PL" sz="2000" i="1" dirty="0" smtClean="0"/>
              <a:t>)</a:t>
            </a:r>
            <a:r>
              <a:rPr lang="pl-PL" sz="2000" dirty="0" smtClean="0"/>
              <a:t>„  zawieszone domy " przy krawędzi klifu.</a:t>
            </a:r>
            <a:endParaRPr lang="pl-PL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gradFill>
            <a:gsLst>
              <a:gs pos="100000">
                <a:srgbClr val="825600">
                  <a:alpha val="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Podstawowe proste zwrot</a:t>
            </a:r>
            <a:r>
              <a:rPr lang="pl-P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; )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             </a:t>
            </a:r>
            <a:r>
              <a:rPr lang="pl-PL" sz="2000" b="1" dirty="0" smtClean="0"/>
              <a:t>i Hola!</a:t>
            </a:r>
            <a:r>
              <a:rPr lang="pl-PL" sz="2000" b="1" dirty="0" err="1" smtClean="0"/>
              <a:t>(ol</a:t>
            </a:r>
            <a:r>
              <a:rPr lang="pl-PL" sz="2000" b="1" dirty="0" smtClean="0"/>
              <a:t>a)- </a:t>
            </a:r>
            <a:r>
              <a:rPr lang="pl-PL" sz="2000" dirty="0" smtClean="0"/>
              <a:t>cześć !.... </a:t>
            </a:r>
            <a:r>
              <a:rPr lang="pl-PL" sz="2000" b="1" dirty="0" smtClean="0"/>
              <a:t>Si /No ( </a:t>
            </a:r>
            <a:r>
              <a:rPr lang="pl-PL" sz="2000" b="1" dirty="0" err="1" smtClean="0"/>
              <a:t>si</a:t>
            </a:r>
            <a:r>
              <a:rPr lang="pl-PL" sz="2000" b="1" dirty="0" smtClean="0"/>
              <a:t> / </a:t>
            </a:r>
            <a:r>
              <a:rPr lang="pl-PL" sz="2000" b="1" dirty="0" err="1" smtClean="0"/>
              <a:t>noo</a:t>
            </a:r>
            <a:r>
              <a:rPr lang="pl-PL" sz="2000" b="1" dirty="0" smtClean="0"/>
              <a:t>) </a:t>
            </a:r>
            <a:r>
              <a:rPr lang="pl-PL" sz="2000" dirty="0" smtClean="0"/>
              <a:t>– tak / nie</a:t>
            </a:r>
          </a:p>
          <a:p>
            <a:pPr algn="ctr">
              <a:buNone/>
            </a:pPr>
            <a:r>
              <a:rPr lang="pl-PL" sz="2000" dirty="0" smtClean="0"/>
              <a:t>  </a:t>
            </a:r>
            <a:r>
              <a:rPr lang="pl-PL" sz="2000" b="1" dirty="0" smtClean="0"/>
              <a:t>Buenos </a:t>
            </a:r>
            <a:r>
              <a:rPr lang="pl-PL" sz="2000" b="1" dirty="0" err="1" smtClean="0"/>
              <a:t>dias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błenos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dijas</a:t>
            </a:r>
            <a:r>
              <a:rPr lang="pl-PL" sz="2000" b="1" dirty="0" smtClean="0"/>
              <a:t>)</a:t>
            </a:r>
            <a:r>
              <a:rPr lang="pl-PL" sz="2000" dirty="0" smtClean="0"/>
              <a:t>- dzień dobry do 13</a:t>
            </a:r>
          </a:p>
          <a:p>
            <a:pPr algn="ctr">
              <a:buNone/>
            </a:pPr>
            <a:r>
              <a:rPr lang="pl-PL" sz="2000" dirty="0" smtClean="0"/>
              <a:t>   </a:t>
            </a:r>
            <a:r>
              <a:rPr lang="pl-PL" sz="2000" b="1" dirty="0" err="1" smtClean="0"/>
              <a:t>Buenas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tardes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błenas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tardes</a:t>
            </a:r>
            <a:r>
              <a:rPr lang="pl-PL" sz="2000" b="1" dirty="0" smtClean="0"/>
              <a:t> )- </a:t>
            </a:r>
            <a:r>
              <a:rPr lang="pl-PL" sz="2000" dirty="0" smtClean="0"/>
              <a:t>dzień dobry po 13:0</a:t>
            </a:r>
          </a:p>
          <a:p>
            <a:pPr algn="ctr">
              <a:buNone/>
            </a:pPr>
            <a:r>
              <a:rPr lang="pl-PL" sz="2000" dirty="0" smtClean="0"/>
              <a:t> </a:t>
            </a:r>
            <a:r>
              <a:rPr lang="pl-PL" sz="2000" b="1" dirty="0" err="1" smtClean="0"/>
              <a:t>Buenas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noches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błenas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noczies</a:t>
            </a:r>
            <a:r>
              <a:rPr lang="pl-PL" sz="2000" b="1" dirty="0" smtClean="0"/>
              <a:t> )</a:t>
            </a:r>
            <a:r>
              <a:rPr lang="pl-PL" sz="2000" dirty="0" smtClean="0"/>
              <a:t>- dobry wieczór/dobranoc.</a:t>
            </a:r>
          </a:p>
          <a:p>
            <a:r>
              <a:rPr lang="pl-PL" sz="2000" b="1" dirty="0" smtClean="0"/>
              <a:t>i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Adiós</a:t>
            </a:r>
            <a:r>
              <a:rPr lang="pl-PL" sz="2000" b="1" dirty="0" smtClean="0"/>
              <a:t> !( </a:t>
            </a:r>
            <a:r>
              <a:rPr lang="pl-PL" sz="2000" b="1" dirty="0" err="1" smtClean="0"/>
              <a:t>adios</a:t>
            </a:r>
            <a:r>
              <a:rPr lang="pl-PL" sz="2000" b="1" dirty="0" smtClean="0"/>
              <a:t>)- </a:t>
            </a:r>
            <a:r>
              <a:rPr lang="pl-PL" sz="2000" dirty="0" smtClean="0"/>
              <a:t>do widzenia.</a:t>
            </a:r>
          </a:p>
          <a:p>
            <a:r>
              <a:rPr lang="pl-PL" sz="2000" b="1" dirty="0" err="1" smtClean="0"/>
              <a:t>Gracias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grasjas</a:t>
            </a:r>
            <a:r>
              <a:rPr lang="pl-PL" sz="2000" b="1" dirty="0" smtClean="0"/>
              <a:t>)- </a:t>
            </a:r>
            <a:r>
              <a:rPr lang="pl-PL" sz="2000" dirty="0" smtClean="0"/>
              <a:t>dziękuję.</a:t>
            </a:r>
          </a:p>
          <a:p>
            <a:r>
              <a:rPr lang="pl-PL" sz="2000" b="1" dirty="0" err="1" smtClean="0"/>
              <a:t>Muchas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gracias</a:t>
            </a:r>
            <a:r>
              <a:rPr lang="pl-PL" sz="2000" b="1" dirty="0" smtClean="0"/>
              <a:t> (</a:t>
            </a:r>
            <a:r>
              <a:rPr lang="pl-PL" sz="2000" b="1" dirty="0" err="1" smtClean="0"/>
              <a:t>muczias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grasjas</a:t>
            </a:r>
            <a:r>
              <a:rPr lang="pl-PL" sz="2000" b="1" dirty="0" smtClean="0"/>
              <a:t>)-</a:t>
            </a: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 smtClean="0"/>
              <a:t>      dziękuję bardzo.</a:t>
            </a:r>
          </a:p>
          <a:p>
            <a:r>
              <a:rPr lang="pl-PL" sz="2000" b="1" dirty="0" err="1" smtClean="0"/>
              <a:t>Perdóne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perdone</a:t>
            </a:r>
            <a:r>
              <a:rPr lang="pl-PL" sz="2000" b="1" dirty="0" smtClean="0"/>
              <a:t>)- </a:t>
            </a:r>
            <a:r>
              <a:rPr lang="pl-PL" sz="2000" dirty="0" smtClean="0"/>
              <a:t>przepraszam</a:t>
            </a:r>
          </a:p>
          <a:p>
            <a:r>
              <a:rPr lang="pl-PL" sz="2000" dirty="0" smtClean="0"/>
              <a:t> </a:t>
            </a:r>
            <a:r>
              <a:rPr lang="pl-PL" sz="2000" b="1" dirty="0" smtClean="0"/>
              <a:t>i </a:t>
            </a:r>
            <a:r>
              <a:rPr lang="pl-PL" sz="2000" b="1" dirty="0" err="1" smtClean="0"/>
              <a:t>Socorro</a:t>
            </a:r>
            <a:r>
              <a:rPr lang="pl-PL" sz="2000" b="1" dirty="0" smtClean="0"/>
              <a:t>! (</a:t>
            </a:r>
            <a:r>
              <a:rPr lang="pl-PL" sz="2000" b="1" dirty="0" err="1" smtClean="0"/>
              <a:t>sokorro</a:t>
            </a:r>
            <a:r>
              <a:rPr lang="pl-PL" sz="2000" b="1" dirty="0" smtClean="0"/>
              <a:t>)</a:t>
            </a:r>
            <a:r>
              <a:rPr lang="pl-PL" sz="2000" dirty="0" smtClean="0"/>
              <a:t>- pomocy!!!</a:t>
            </a:r>
          </a:p>
          <a:p>
            <a:r>
              <a:rPr lang="pl-PL" sz="2000" b="1" dirty="0" err="1" smtClean="0"/>
              <a:t>Necesito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nesesito</a:t>
            </a:r>
            <a:r>
              <a:rPr lang="pl-PL" sz="2000" b="1" dirty="0" smtClean="0"/>
              <a:t>)-</a:t>
            </a:r>
            <a:r>
              <a:rPr lang="pl-PL" sz="2000" dirty="0" smtClean="0"/>
              <a:t>potrzebuję</a:t>
            </a:r>
          </a:p>
          <a:p>
            <a:r>
              <a:rPr lang="pl-PL" sz="2000" b="1" dirty="0" err="1" smtClean="0"/>
              <a:t>Quirero</a:t>
            </a:r>
            <a:r>
              <a:rPr lang="pl-PL" sz="2000" b="1" dirty="0" smtClean="0"/>
              <a:t> /no </a:t>
            </a:r>
            <a:r>
              <a:rPr lang="pl-PL" sz="2000" b="1" dirty="0" err="1" smtClean="0"/>
              <a:t>Quiero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kjero</a:t>
            </a:r>
            <a:r>
              <a:rPr lang="pl-PL" sz="2000" b="1" dirty="0" smtClean="0"/>
              <a:t>/ </a:t>
            </a:r>
            <a:r>
              <a:rPr lang="pl-PL" sz="2000" b="1" dirty="0" err="1" smtClean="0"/>
              <a:t>noo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kjero</a:t>
            </a:r>
            <a:r>
              <a:rPr lang="pl-PL" sz="2000" b="1" dirty="0" smtClean="0"/>
              <a:t>)</a:t>
            </a:r>
            <a:r>
              <a:rPr lang="pl-PL" sz="2000" dirty="0" smtClean="0"/>
              <a:t>-</a:t>
            </a:r>
          </a:p>
          <a:p>
            <a:r>
              <a:rPr lang="pl-PL" sz="2000" dirty="0" smtClean="0"/>
              <a:t>chcę / nie chcę</a:t>
            </a:r>
          </a:p>
          <a:p>
            <a:r>
              <a:rPr lang="pl-PL" sz="2000" b="1" dirty="0" err="1" smtClean="0"/>
              <a:t>Dónde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esta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servicio</a:t>
            </a:r>
            <a:r>
              <a:rPr lang="pl-PL" sz="2000" b="1" dirty="0" smtClean="0"/>
              <a:t>?</a:t>
            </a:r>
          </a:p>
          <a:p>
            <a:pPr>
              <a:buNone/>
            </a:pPr>
            <a:r>
              <a:rPr lang="pl-PL" sz="2000" b="1" dirty="0" smtClean="0"/>
              <a:t>   ( </a:t>
            </a:r>
            <a:r>
              <a:rPr lang="pl-PL" sz="2000" b="1" dirty="0" err="1" smtClean="0"/>
              <a:t>donde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esta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serwisjo</a:t>
            </a:r>
            <a:r>
              <a:rPr lang="pl-PL" sz="2000" b="1" dirty="0" smtClean="0"/>
              <a:t>)-</a:t>
            </a:r>
            <a:r>
              <a:rPr lang="pl-PL" sz="2000" dirty="0" smtClean="0"/>
              <a:t>gdzie jest toaleta?</a:t>
            </a:r>
          </a:p>
          <a:p>
            <a:pPr>
              <a:buNone/>
            </a:pPr>
            <a:endParaRPr lang="pl-PL" sz="2000" dirty="0" smtClean="0"/>
          </a:p>
          <a:p>
            <a:endParaRPr lang="pl-PL" sz="2400" dirty="0"/>
          </a:p>
        </p:txBody>
      </p:sp>
      <p:pic>
        <p:nvPicPr>
          <p:cNvPr id="1026" name="Picture 2" descr="http://www.linkonardo.com/res/avatars/1890_1359620504_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1785876" cy="1643064"/>
          </a:xfrm>
          <a:prstGeom prst="rect">
            <a:avLst/>
          </a:prstGeom>
          <a:noFill/>
        </p:spPr>
      </p:pic>
      <p:pic>
        <p:nvPicPr>
          <p:cNvPr id="1028" name="Picture 4" descr="hiszpa&amp;nacute;ski: Tablica z espanol pytanie Hablas? Czy mówisz po Hiszpa&amp;nacute;sku? napisane w j&amp;eogon;zyku hiszpa&amp;nacute;skim, do garnka z kredkami i flag&amp;aogon; Hiszpanii, na drewnianym biurku Zdj&amp;eogon;cie Seryj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4000496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R</a:t>
            </a:r>
            <a:r>
              <a:rPr lang="es-ES" sz="3600" b="1" dirty="0" smtClean="0"/>
              <a:t>eino de España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pl-PL" sz="2800" dirty="0" smtClean="0"/>
              <a:t> Królestwo Hiszpanii  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  <a:gradFill>
            <a:gsLst>
              <a:gs pos="52000">
                <a:srgbClr val="FFC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sz="2400" b="1" dirty="0" smtClean="0"/>
              <a:t>Hiszpania</a:t>
            </a:r>
            <a:r>
              <a:rPr lang="pl-PL" sz="2400" dirty="0" smtClean="0"/>
              <a:t>, </a:t>
            </a:r>
            <a:r>
              <a:rPr lang="pl-PL" sz="2400" b="1" dirty="0" smtClean="0"/>
              <a:t>Królestwo Hiszpanii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hiszp. i gal. </a:t>
            </a:r>
            <a:r>
              <a:rPr lang="pl-PL" sz="2400" i="1" dirty="0" err="1" smtClean="0"/>
              <a:t>Reino</a:t>
            </a:r>
            <a:r>
              <a:rPr lang="pl-PL" sz="2400" i="1" dirty="0" smtClean="0"/>
              <a:t> de </a:t>
            </a:r>
            <a:r>
              <a:rPr lang="pl-PL" sz="2400" i="1" dirty="0" err="1" smtClean="0"/>
              <a:t>España</a:t>
            </a:r>
            <a:r>
              <a:rPr lang="pl-PL" sz="2400" i="1" dirty="0" smtClean="0"/>
              <a:t>  </a:t>
            </a:r>
            <a:r>
              <a:rPr lang="pl-PL" sz="2400" dirty="0" smtClean="0"/>
              <a:t>– państwo w Europie Południowej, największe z trzech państw położonych na Półwyspie Iberyjskim.</a:t>
            </a:r>
          </a:p>
          <a:p>
            <a:r>
              <a:rPr lang="pl-PL" sz="2400" dirty="0" smtClean="0"/>
              <a:t>W Hiszpanii status języka urzędowego ma: kastylijski (potocznie zwany hiszpańskim) oraz regionalnie także: kataloński, baskijski i galisyjski. Zgodnie z zapisem w konstytucji Hiszpanii, każdy obywatel tego kraju ma obowiązek znać język kastylijski.</a:t>
            </a:r>
          </a:p>
          <a:p>
            <a:r>
              <a:rPr lang="pl-PL" sz="2400" dirty="0" smtClean="0"/>
              <a:t>Obecnie na tronie zasiada- </a:t>
            </a:r>
            <a:r>
              <a:rPr lang="pl-PL" sz="2400" b="1" dirty="0" smtClean="0"/>
              <a:t>Filip</a:t>
            </a:r>
            <a:r>
              <a:rPr lang="pl-PL" sz="2400" dirty="0" smtClean="0"/>
              <a:t> </a:t>
            </a:r>
            <a:r>
              <a:rPr lang="pl-PL" sz="2400" b="1" dirty="0" smtClean="0"/>
              <a:t>VI</a:t>
            </a:r>
            <a:r>
              <a:rPr lang="pl-PL" sz="2400" dirty="0" smtClean="0"/>
              <a:t>, hiszp. </a:t>
            </a:r>
            <a:r>
              <a:rPr lang="pl-PL" sz="2400" b="1" dirty="0" err="1" smtClean="0"/>
              <a:t>Felipe</a:t>
            </a:r>
            <a:r>
              <a:rPr lang="pl-PL" sz="2400" b="1" dirty="0" smtClean="0"/>
              <a:t> Juan Pablo Alfonso de la </a:t>
            </a:r>
            <a:r>
              <a:rPr lang="pl-PL" sz="2400" b="1" dirty="0" err="1" smtClean="0"/>
              <a:t>Santísima</a:t>
            </a:r>
            <a:r>
              <a:rPr lang="pl-PL" sz="2400" b="1" dirty="0" smtClean="0"/>
              <a:t> Trinidad y de </a:t>
            </a:r>
            <a:r>
              <a:rPr lang="pl-PL" sz="2400" b="1" dirty="0" err="1" smtClean="0"/>
              <a:t>Todos</a:t>
            </a:r>
            <a:r>
              <a:rPr lang="pl-PL" sz="2400" b="1" dirty="0" smtClean="0"/>
              <a:t> los Santos de </a:t>
            </a:r>
            <a:r>
              <a:rPr lang="pl-PL" sz="2400" b="1" dirty="0" err="1" smtClean="0"/>
              <a:t>Borbón</a:t>
            </a:r>
            <a:r>
              <a:rPr lang="pl-PL" sz="2400" b="1" dirty="0" smtClean="0"/>
              <a:t> y de </a:t>
            </a:r>
            <a:r>
              <a:rPr lang="pl-PL" sz="2400" b="1" dirty="0" err="1" smtClean="0"/>
              <a:t>Grecia</a:t>
            </a:r>
            <a:r>
              <a:rPr lang="pl-PL" sz="2400" dirty="0" smtClean="0"/>
              <a:t> (ur. 30 stycznia 1968w Madrycie) – król Hiszpanii z dynastii Burbonów od 19 czerwca 2014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3400" dirty="0" smtClean="0"/>
          </a:p>
          <a:p>
            <a:endParaRPr lang="pl-PL" sz="2800" dirty="0" smtClean="0"/>
          </a:p>
          <a:p>
            <a:endParaRPr lang="pl-PL" sz="2800" dirty="0"/>
          </a:p>
        </p:txBody>
      </p:sp>
      <p:pic>
        <p:nvPicPr>
          <p:cNvPr id="4" name="Picture 2" descr="Herb Hiszpan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2214578" cy="1785926"/>
          </a:xfrm>
          <a:prstGeom prst="rect">
            <a:avLst/>
          </a:prstGeom>
          <a:noFill/>
        </p:spPr>
      </p:pic>
      <p:pic>
        <p:nvPicPr>
          <p:cNvPr id="3073" name="Picture 1" descr="C:\Documents and Settings\kk\Pulpit\inde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762" y="0"/>
            <a:ext cx="2924237" cy="21430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86808" cy="85725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French Script MT" pitchFamily="66" charset="0"/>
              </a:rPr>
              <a:t>Rodzina Królewska –Dziś !</a:t>
            </a:r>
            <a:endParaRPr lang="pl-PL" sz="4000" b="1" dirty="0">
              <a:latin typeface="French Script MT" pitchFamily="66" charset="0"/>
            </a:endParaRPr>
          </a:p>
        </p:txBody>
      </p:sp>
      <p:sp>
        <p:nvSpPr>
          <p:cNvPr id="16" name="Symbol zastępczy tekstu 1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Curlz MT" pitchFamily="82" charset="0"/>
              </a:rPr>
              <a:t>Juan Carlos I  </a:t>
            </a:r>
            <a:r>
              <a:rPr lang="pl-PL" sz="3600" dirty="0" err="1" smtClean="0">
                <a:latin typeface="Curlz MT" pitchFamily="82" charset="0"/>
              </a:rPr>
              <a:t>i</a:t>
            </a:r>
            <a:r>
              <a:rPr lang="pl-PL" sz="3600" dirty="0" smtClean="0">
                <a:latin typeface="Curlz MT" pitchFamily="82" charset="0"/>
              </a:rPr>
              <a:t> Sofia </a:t>
            </a:r>
            <a:endParaRPr lang="pl-PL" sz="3600" dirty="0">
              <a:latin typeface="Curlz MT" pitchFamily="82" charset="0"/>
            </a:endParaRPr>
          </a:p>
        </p:txBody>
      </p:sp>
      <p:pic>
        <p:nvPicPr>
          <p:cNvPr id="22534" name="Picture 6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sp>
        <p:nvSpPr>
          <p:cNvPr id="17" name="Symbol zastępczy tekstu 16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70379" cy="1246205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Curlz MT" pitchFamily="82" charset="0"/>
              </a:rPr>
              <a:t>Filip VI   i Letycja </a:t>
            </a:r>
            <a:r>
              <a:rPr lang="pl-PL" sz="3200" dirty="0" err="1" smtClean="0">
                <a:latin typeface="Curlz MT" pitchFamily="82" charset="0"/>
              </a:rPr>
              <a:t>Ortiz</a:t>
            </a:r>
            <a:r>
              <a:rPr lang="pl-PL" sz="3200" dirty="0" smtClean="0">
                <a:latin typeface="Curlz MT" pitchFamily="82" charset="0"/>
              </a:rPr>
              <a:t>  </a:t>
            </a:r>
            <a:r>
              <a:rPr lang="pl-PL" sz="3200" dirty="0" err="1" smtClean="0">
                <a:latin typeface="Curlz MT" pitchFamily="82" charset="0"/>
              </a:rPr>
              <a:t>Rocasolano</a:t>
            </a:r>
            <a:r>
              <a:rPr lang="pl-PL" sz="3200" dirty="0" smtClean="0">
                <a:latin typeface="Curlz MT" pitchFamily="82" charset="0"/>
              </a:rPr>
              <a:t>  </a:t>
            </a:r>
            <a:endParaRPr lang="pl-PL" sz="3200" dirty="0">
              <a:latin typeface="Curlz MT" pitchFamily="82" charset="0"/>
            </a:endParaRPr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70379" cy="454027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2536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545444"/>
            <a:ext cx="2643206" cy="40809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lgerian" pitchFamily="82" charset="0"/>
              </a:rPr>
              <a:t>Podział Administracyjny</a:t>
            </a:r>
            <a:endParaRPr lang="pl-PL" sz="4000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gradFill>
            <a:gsLst>
              <a:gs pos="89000">
                <a:srgbClr val="CCCCFF">
                  <a:alpha val="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Przebogata historia Hiszpanii znajduje swoje odbicie w prehistorycznych malowidłach jaskiniowych, pałacach Maurów, ruinach zamków, pozostałościach rzymskich budowli, oraz gotyckich i renesansowych katedrach. Różnorodność i zarazem oryginalność Hiszpanii ma swoje źródło w historii kraju, który  powstał z połączenia różnych księstw. To zróżnicowanie przetrwało do dziś w różnicach w języku, kulturze, kuchni oraz sztuce.</a:t>
            </a:r>
          </a:p>
          <a:p>
            <a:r>
              <a:rPr lang="pl-PL" sz="2000" dirty="0" smtClean="0"/>
              <a:t> Hiszpania dzieli się na 17 wspólnot autonomicznych</a:t>
            </a:r>
            <a:r>
              <a:rPr lang="pl-PL" sz="2000" i="1" dirty="0" smtClean="0"/>
              <a:t> </a:t>
            </a:r>
            <a:r>
              <a:rPr lang="pl-PL" sz="2000" dirty="0" smtClean="0"/>
              <a:t>, które cieszą się dużą autonomią (głównie w kwestiach szkolnictwa, podatków itd.).</a:t>
            </a:r>
            <a:endParaRPr lang="pl-PL" sz="2000" i="1" dirty="0" smtClean="0"/>
          </a:p>
          <a:p>
            <a:r>
              <a:rPr lang="pl-PL" sz="2000" dirty="0" smtClean="0"/>
              <a:t>Stolicą i największym miastem Hiszpanii jest MADRYT , położony w środkowej części kraju na Wyżynie Kastylijskiej u podnóża Sierra de Guadarrama nad rzeką </a:t>
            </a:r>
            <a:r>
              <a:rPr lang="pl-PL" sz="2000" dirty="0" err="1" smtClean="0"/>
              <a:t>Manzanares</a:t>
            </a:r>
            <a:r>
              <a:rPr lang="pl-PL" sz="2000" dirty="0" smtClean="0"/>
              <a:t>. Centrum administracyjne ma powierzchnię 606 km ² i liczbę ludności 3,2 mln, natomiast region autonomiczny ma powierzchnię 8022 km ² i liczbę ludności prawie 6,5 mln . Jest to trzecie co do wielkości miasto Unii Europejskiej (po Londynie i Berlinie )</a:t>
            </a:r>
          </a:p>
          <a:p>
            <a:r>
              <a:rPr lang="pl-PL" sz="2000" dirty="0" smtClean="0"/>
              <a:t>Wspaniała architektura Madrytu jest pozostałością po okresie największej świetności, kiedy królowie hiszpańscy należeli do grona najpotężniejszych władców Europy. Pod względem urbanistycznym wyraźnie odznaczają się dwa style zabudowy - centrum miasta poprzecinane jest gęstą siecią wąskich, malowniczych uliczek, natomiast przez wybudowane później dzielnice, otaczające zabytkowe centrum, ciągną się szerokie aleje. Wokół rozległych placów  wznoszą się tutaj </a:t>
            </a:r>
            <a:r>
              <a:rPr lang="pl-PL" sz="2000" smtClean="0"/>
              <a:t>wysokie nowoczesne </a:t>
            </a:r>
            <a:r>
              <a:rPr lang="pl-PL" sz="2000" dirty="0" smtClean="0"/>
              <a:t>budynki biurowców.</a:t>
            </a:r>
          </a:p>
          <a:p>
            <a:endParaRPr lang="pl-PL" sz="2000" i="1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  <p:sp>
        <p:nvSpPr>
          <p:cNvPr id="3076" name="AutoShape 4" descr="Image result for hiszpania madryt noc&amp;aogon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Image result for hiszpania madryt noc&amp;aogon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comb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100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Curlz MT" pitchFamily="82" charset="0"/>
              </a:rPr>
              <a:t>Stolica w różnych odsłonach</a:t>
            </a:r>
            <a:endParaRPr lang="pl-PL" sz="3600" b="1" dirty="0"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28596" y="1554481"/>
            <a:ext cx="8258204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23554" name="AutoShape 2" descr="Image result for hiszpania madr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6" name="Picture 4" descr="Image result for hiszpania madry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929198"/>
            <a:ext cx="2533650" cy="1809751"/>
          </a:xfrm>
          <a:prstGeom prst="rect">
            <a:avLst/>
          </a:prstGeom>
          <a:noFill/>
        </p:spPr>
      </p:pic>
      <p:pic>
        <p:nvPicPr>
          <p:cNvPr id="23560" name="Picture 8" descr="Image result for hiszpania madry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736"/>
            <a:ext cx="2600325" cy="1762126"/>
          </a:xfrm>
          <a:prstGeom prst="rect">
            <a:avLst/>
          </a:prstGeom>
          <a:noFill/>
        </p:spPr>
      </p:pic>
      <p:pic>
        <p:nvPicPr>
          <p:cNvPr id="23562" name="Picture 10" descr="Image result for hiszpania madry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00372"/>
            <a:ext cx="2619375" cy="1743076"/>
          </a:xfrm>
          <a:prstGeom prst="rect">
            <a:avLst/>
          </a:prstGeom>
          <a:noFill/>
        </p:spPr>
      </p:pic>
      <p:sp>
        <p:nvSpPr>
          <p:cNvPr id="23564" name="AutoShape 12" descr="Image result for hiszpania madr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6" name="AutoShape 14" descr="Image result for hiszpania madr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8" name="AutoShape 16" descr="Image result for hiszpania madr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70" name="AutoShape 18" descr="Image result for hiszpania madr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72" name="Picture 20" descr="Image result for hiszpania madry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214422"/>
            <a:ext cx="2619375" cy="1743076"/>
          </a:xfrm>
          <a:prstGeom prst="rect">
            <a:avLst/>
          </a:prstGeom>
          <a:noFill/>
        </p:spPr>
      </p:pic>
      <p:sp>
        <p:nvSpPr>
          <p:cNvPr id="23574" name="AutoShape 22" descr="Image result for hiszpania madryt no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76" name="Picture 24" descr="Image result for hiszpania madryt noc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1285860"/>
            <a:ext cx="3476631" cy="1743076"/>
          </a:xfrm>
          <a:prstGeom prst="rect">
            <a:avLst/>
          </a:prstGeom>
          <a:noFill/>
        </p:spPr>
      </p:pic>
      <p:pic>
        <p:nvPicPr>
          <p:cNvPr id="23578" name="Picture 26" descr="Image result for hiszpania madryt noc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3143248"/>
            <a:ext cx="3429024" cy="1743076"/>
          </a:xfrm>
          <a:prstGeom prst="rect">
            <a:avLst/>
          </a:prstGeom>
          <a:noFill/>
        </p:spPr>
      </p:pic>
      <p:pic>
        <p:nvPicPr>
          <p:cNvPr id="23580" name="Picture 28" descr="Image result for hiszpania madryt noc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3214686"/>
            <a:ext cx="2619375" cy="1743076"/>
          </a:xfrm>
          <a:prstGeom prst="rect">
            <a:avLst/>
          </a:prstGeom>
          <a:noFill/>
        </p:spPr>
      </p:pic>
      <p:pic>
        <p:nvPicPr>
          <p:cNvPr id="23584" name="Picture 32" descr="Image result for hiszpania madryt noc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4943475"/>
            <a:ext cx="3390907" cy="1914525"/>
          </a:xfrm>
          <a:prstGeom prst="rect">
            <a:avLst/>
          </a:prstGeom>
          <a:noFill/>
        </p:spPr>
      </p:pic>
      <p:pic>
        <p:nvPicPr>
          <p:cNvPr id="23586" name="Picture 34" descr="Image result for hiszpania real madry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86323"/>
            <a:ext cx="2786050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PODZIAŁ ADMINISTRACYJNY HISZPANII</a:t>
            </a:r>
            <a:endParaRPr lang="pl-PL" sz="3600" b="1" dirty="0"/>
          </a:p>
        </p:txBody>
      </p:sp>
      <p:pic>
        <p:nvPicPr>
          <p:cNvPr id="4" name="Symbol zastępczy zawartości 3" descr="Spain_administrative_map_P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142984"/>
            <a:ext cx="8501122" cy="5572164"/>
          </a:xfrm>
        </p:spPr>
      </p:pic>
      <p:sp>
        <p:nvSpPr>
          <p:cNvPr id="5" name="pole tekstowe 4"/>
          <p:cNvSpPr txBox="1"/>
          <p:nvPr/>
        </p:nvSpPr>
        <p:spPr>
          <a:xfrm>
            <a:off x="142844" y="300037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b="1" dirty="0" smtClean="0">
                <a:latin typeface="Curlz MT" pitchFamily="82" charset="0"/>
              </a:rPr>
              <a:t>Położenie  i  klimat  Hiszpanii 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gradFill flip="none" rotWithShape="1">
            <a:gsLst>
              <a:gs pos="0">
                <a:schemeClr val="accent6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pl-PL" sz="2400" dirty="0" smtClean="0"/>
              <a:t> Na zachodzie Hiszpania graniczy z Portugalią, na południu z należącym do Wielkiej Brytanii Gibraltarem, oraz przez Ceutę i Melillę z Marokiem. Na północnym wschodzie, przez Pireneje, kraj graniczy z Francją i Andorą.</a:t>
            </a:r>
          </a:p>
          <a:p>
            <a:r>
              <a:rPr lang="pl-PL" sz="2400" dirty="0" smtClean="0"/>
              <a:t>Klimat Hiszpanii jest zróżnicowany od chłodnego i deszczowego na północnym zachodzie, po gorący i suchy na równinach Andaluzji ( Granada ;)  Północ kraju jest terenem zdecydowanie wilgotnym. Obszar wybrzeża na wschodzie i południu kraju przejawia cechy klimatu śródziemnego z wpływem klimatu morskiego, im bardziej na południe tym bardziej gorący klimat.</a:t>
            </a:r>
          </a:p>
        </p:txBody>
      </p:sp>
      <p:pic>
        <p:nvPicPr>
          <p:cNvPr id="5126" name="Picture 6" descr="Image result for Hiszp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2207" y="5143512"/>
            <a:ext cx="4597511" cy="1714488"/>
          </a:xfrm>
          <a:prstGeom prst="rect">
            <a:avLst/>
          </a:prstGeom>
          <a:noFill/>
        </p:spPr>
      </p:pic>
      <p:pic>
        <p:nvPicPr>
          <p:cNvPr id="5130" name="Picture 10" descr="Image result for Hiszp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004" y="5143512"/>
            <a:ext cx="4109244" cy="1714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00B0F0"/>
          </a:solidFill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Religia w Hiszpanii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gradFill>
            <a:gsLst>
              <a:gs pos="7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   Wolność wyznania jest zagwarantowana przez Konstytucję Hiszpańską. </a:t>
            </a:r>
            <a:r>
              <a:rPr lang="pl-PL" sz="2000" dirty="0" smtClean="0"/>
              <a:t>Kościół rzymskokatolicki jest zdecydowanie największym wyznaniem chrześcijańskim w Hiszpanii. Zgodnie z badaniami przeprowadzonymi w 2010 roku: </a:t>
            </a:r>
            <a:r>
              <a:rPr lang="pl-PL" sz="2000" b="1" dirty="0" smtClean="0"/>
              <a:t>75,2% Hiszpanów identyfikują się jako katolicy. </a:t>
            </a:r>
            <a:r>
              <a:rPr lang="pl-PL" sz="2000" dirty="0" smtClean="0"/>
              <a:t>Następnie 19% nie są związani z żadną religią, 2,1% wyznaje islam, 2% prawosławie, 1% protestantyzm, 0,5% inne wyznania chrześcijańskie i 0,2% wyznawało inne religie.</a:t>
            </a:r>
          </a:p>
          <a:p>
            <a:r>
              <a:rPr lang="pl-PL" sz="2000" dirty="0" smtClean="0"/>
              <a:t>Jednak </a:t>
            </a:r>
            <a:r>
              <a:rPr lang="pl-PL" sz="2000" dirty="0" err="1" smtClean="0"/>
              <a:t>wg</a:t>
            </a:r>
            <a:r>
              <a:rPr lang="pl-PL" sz="2000" dirty="0" smtClean="0"/>
              <a:t>. najnowszych sondaży na pytanie w sprawie wiary przeciętny Hiszpan odpowiada dzisiaj tak : </a:t>
            </a:r>
          </a:p>
          <a:p>
            <a:r>
              <a:rPr lang="pl-PL" sz="2000" dirty="0" smtClean="0"/>
              <a:t>59% – „wierzę w istnienie Boga”</a:t>
            </a:r>
          </a:p>
          <a:p>
            <a:r>
              <a:rPr lang="pl-PL" sz="2000" dirty="0" smtClean="0"/>
              <a:t>20% – „wierzę w istnienie pewnego rodzaju ducha lub siły życiowej”</a:t>
            </a:r>
          </a:p>
          <a:p>
            <a:r>
              <a:rPr lang="pl-PL" sz="2000" dirty="0" smtClean="0"/>
              <a:t>19% – „nie wierzę w żaden rodzaj ducha, Boga lub siły życiowej”</a:t>
            </a:r>
          </a:p>
          <a:p>
            <a:r>
              <a:rPr lang="pl-PL" sz="2000" dirty="0" smtClean="0"/>
              <a:t>  2% – „nie wiem” </a:t>
            </a:r>
          </a:p>
          <a:p>
            <a:r>
              <a:rPr lang="pl-PL" sz="2000" dirty="0" smtClean="0"/>
              <a:t>Katolicyzm stał się oficjalną religią Hiszpanii w 589 roku.</a:t>
            </a:r>
          </a:p>
          <a:p>
            <a:pPr>
              <a:buNone/>
            </a:pPr>
            <a:r>
              <a:rPr lang="pl-PL" sz="2000" dirty="0" smtClean="0"/>
              <a:t> Katedra Santiago de Compostela w Galicji w pn. – zach.</a:t>
            </a:r>
          </a:p>
          <a:p>
            <a:pPr>
              <a:buNone/>
            </a:pPr>
            <a:r>
              <a:rPr lang="pl-PL" sz="2000" dirty="0" smtClean="0"/>
              <a:t>Hiszpanii ----------------------------------</a:t>
            </a:r>
            <a:r>
              <a:rPr lang="pl-PL" sz="2000" dirty="0" smtClean="0">
                <a:sym typeface="Wingdings" pitchFamily="2" charset="2"/>
              </a:rPr>
              <a:t> droga św. Jakuba</a:t>
            </a:r>
          </a:p>
          <a:p>
            <a:pPr>
              <a:buNone/>
            </a:pPr>
            <a:r>
              <a:rPr lang="pl-PL" sz="2000" dirty="0" smtClean="0">
                <a:sym typeface="Wingdings" pitchFamily="2" charset="2"/>
              </a:rPr>
              <a:t>( </a:t>
            </a:r>
            <a:r>
              <a:rPr lang="pl-PL" sz="2000" dirty="0" err="1" smtClean="0">
                <a:sym typeface="Wingdings" pitchFamily="2" charset="2"/>
              </a:rPr>
              <a:t>Camino</a:t>
            </a:r>
            <a:r>
              <a:rPr lang="pl-PL" sz="2000" dirty="0" smtClean="0">
                <a:sym typeface="Wingdings" pitchFamily="2" charset="2"/>
              </a:rPr>
              <a:t> de Santiago )</a:t>
            </a:r>
            <a:endParaRPr lang="pl-PL" sz="2000" dirty="0" smtClean="0"/>
          </a:p>
        </p:txBody>
      </p:sp>
      <p:pic>
        <p:nvPicPr>
          <p:cNvPr id="1028" name="Picture 4" descr="Image result for religia w hiszpanii katedra santiago de compostela 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8988" y="4786322"/>
            <a:ext cx="300501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2004</Words>
  <Application>Microsoft Office PowerPoint</Application>
  <PresentationFormat>Pokaz na ekranie (4:3)</PresentationFormat>
  <Paragraphs>161</Paragraphs>
  <Slides>23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HISZPANIA ESPAŃA</vt:lpstr>
      <vt:lpstr>Administracja i polityka</vt:lpstr>
      <vt:lpstr>Reino de España  Królestwo Hiszpanii   </vt:lpstr>
      <vt:lpstr>Rodzina Królewska –Dziś !</vt:lpstr>
      <vt:lpstr>Podział Administracyjny</vt:lpstr>
      <vt:lpstr>Stolica w różnych odsłonach</vt:lpstr>
      <vt:lpstr>PODZIAŁ ADMINISTRACYJNY HISZPANII</vt:lpstr>
      <vt:lpstr>Położenie  i  klimat  Hiszpanii </vt:lpstr>
      <vt:lpstr>Religia w Hiszpanii</vt:lpstr>
      <vt:lpstr>HISZPAŃSKIE TRADECJE</vt:lpstr>
      <vt:lpstr>CORRIDA DE TORROS</vt:lpstr>
      <vt:lpstr>San Fermin – bieg z bykami</vt:lpstr>
      <vt:lpstr>La Tomatina czyli bitwa na pomidory</vt:lpstr>
      <vt:lpstr>Flamenco</vt:lpstr>
      <vt:lpstr>Kultura i zabytki Hiszpanii</vt:lpstr>
      <vt:lpstr>To położone zaledwie około 100 kilometrów od Madrytu kastylijskie miasto co roku przyciąga tysiące turystów, którzy przybywają tutaj, aby podziwiać przede wszystkim wspaniałe zabytki - monumentalną katedrę, twierdzę Alkazar oraz rzymski akwedukt. Tę ostatnią budowlę wzniesiono prawdopodobnie na przełomie pierwszego i drugiego wieku naszej ery, ale pomimo leciwego wieku jest ona doskonale zachowana. To imponująca, składająca się z podwójnej kondygnacji arkad, budowla zachwycająca swoimi rozmiarami i malowniczym położeniem. Ten majstersztyk starożytnej myśli technicznej uważany jest za najbardziej wartościowy zabytek z czasów rzymskich na terenie całego Półwyspu Iberyjskiego. Składa się ona łącznie z 167 łuków wykonanych z ponad 25 tys. granitowych kamieni</vt:lpstr>
      <vt:lpstr>Slajd 17</vt:lpstr>
      <vt:lpstr>Slajd 18</vt:lpstr>
      <vt:lpstr>Slajd 19</vt:lpstr>
      <vt:lpstr>Slajd 20</vt:lpstr>
      <vt:lpstr>Slajd 21</vt:lpstr>
      <vt:lpstr>Slajd 22</vt:lpstr>
      <vt:lpstr>Podstawowe proste zwroty ; 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HISZPANIA</dc:title>
  <dc:creator>kk</dc:creator>
  <cp:lastModifiedBy>kk</cp:lastModifiedBy>
  <cp:revision>70</cp:revision>
  <dcterms:created xsi:type="dcterms:W3CDTF">2017-04-18T12:52:22Z</dcterms:created>
  <dcterms:modified xsi:type="dcterms:W3CDTF">2017-04-23T17:12:25Z</dcterms:modified>
</cp:coreProperties>
</file>