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9" r:id="rId13"/>
    <p:sldId id="268" r:id="rId14"/>
    <p:sldId id="270" r:id="rId15"/>
    <p:sldId id="256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65FFAB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561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8439-12D1-4C63-973D-0905427F5898}" type="datetimeFigureOut">
              <a:rPr lang="pl-PL" smtClean="0"/>
              <a:pPr/>
              <a:t>2018-06-29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AB4F-4568-41B4-9914-0B42F78C5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z.gov.pl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pl.tripadvisor.com/Attraction_Review-g187443-d246510-Reviews-Plaza_de_Espana-Seville_Province_of_Seville_Andalucia.html" TargetMode="External"/><Relationship Id="rId7" Type="http://schemas.openxmlformats.org/officeDocument/2006/relationships/hyperlink" Target="https://pl.tripadvisor.com/Attraction_Review-g187443-d191139-Reviews-Real_Alcazar-Seville_Province_of_Seville_Andalucia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hyperlink" Target="http://przewodnikhiszpania.pl/miasta-hiszpanii/sewilla/giralda-sewill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dryt.amb.sekretariat@msz.gov.p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://www.madryt.msz.gov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ky.pl/porady-dla-podroznych/loty/bagaz/jak-spakowac-bagaz-podreczny-do-samolot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65FFAB"/>
          </a:solidFill>
        </p:spPr>
        <p:txBody>
          <a:bodyPr>
            <a:normAutofit fontScale="90000"/>
          </a:bodyPr>
          <a:lstStyle/>
          <a:p>
            <a:r>
              <a:rPr lang="pl-PL" sz="3200" dirty="0" smtClean="0"/>
              <a:t>Ministerstwo Spraw Zagranicznych</a:t>
            </a:r>
            <a:br>
              <a:rPr lang="pl-PL" sz="3200" dirty="0" smtClean="0"/>
            </a:br>
            <a:r>
              <a:rPr lang="pl-PL" sz="3200" dirty="0" smtClean="0"/>
              <a:t> a  Królestwo </a:t>
            </a:r>
            <a:r>
              <a:rPr lang="pl-PL" sz="3600" dirty="0" smtClean="0"/>
              <a:t>Hiszpanii</a:t>
            </a:r>
            <a:endParaRPr lang="pl-PL" sz="3600" dirty="0"/>
          </a:p>
        </p:txBody>
      </p:sp>
      <p:sp>
        <p:nvSpPr>
          <p:cNvPr id="21506" name="AutoShape 2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2" name="AutoShape 8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4" name="AutoShape 10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6" name="AutoShape 12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8" name="AutoShape 14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20" name="AutoShape 16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22" name="AutoShape 18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24" name="AutoShape 20" descr="Image result for ministerstwo spraw zagranicz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0" y="1000108"/>
            <a:ext cx="9144000" cy="618630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Wjazd i pobyt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Obywatele polscy korzystają z prawa do swobodnego przepływu osób w ramach Unii Europejskiej/Europejskiego Obszaru Gospodarczego. Dokumentem podróży uprawniającym do bezwizowego wjazdu i pobytu (niezależnie od jego celu) do 90 dni na terytorium Królestwa Hiszpanii jest paszport bądź dowód osobisty.</a:t>
            </a:r>
          </a:p>
          <a:p>
            <a:r>
              <a:rPr lang="pl-PL" dirty="0" smtClean="0"/>
              <a:t>Istnieje obowiązek meldunkowy, niemniej nie jest on restrykcyjnie przestrzegany. W przypadku turystów, pobyt zgłaszają na policji służby hotelowe. Przy dłuższym pobycie należy samemu zarejestrować miejsce zamieszkania w urzędzie miasta.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Bezpieczeństwo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Z powodu zagrożenia działaniami o charakterze terrorystycznym, kontrole na lotniskach oraz dworcach z reguły są bardzo dokładne. Najbardziej realnym zagrożeniem dla turystów jest przestępczość pospolita, głównie napady rabunkowe i kradzieże kieszonkowe.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Zdrowie</a:t>
            </a:r>
          </a:p>
          <a:p>
            <a:r>
              <a:rPr lang="pl-PL" dirty="0" smtClean="0"/>
              <a:t>Nie występują zagrożenia sanitarno-epidemiologiczne. Publiczna opieka zdrowotna jest bezpłatna w podstawowym zakresie. Mają do niej dostęp wszystkie osoby opłacające składki ubezpieczenia zdrowotnego oraz turyści legitymujący się Europejską Kartą Ubezpieczenia Zdrowotnego (EKUZ). Szczegółowe informacje o EKUZ zamieszczone są na stronach internetowych NFZ: </a:t>
            </a:r>
            <a:r>
              <a:rPr lang="pl-PL" dirty="0" err="1" smtClean="0">
                <a:hlinkClick r:id="rId3"/>
              </a:rPr>
              <a:t>www.nfz.gov.pl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Dokument ten nie jest honorowany w prywatnych klinikach i gabinetach lekarskich w Hiszpanii. Koszt standardowej wizyty lekarskiej wynosi ok. 100 EUR, doba pobytu w szpitalu (bez badań) to koszt ok. 180 EUR.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15" name="Picture 4" descr=" Spain Travel,travel suitc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7" y="0"/>
            <a:ext cx="1928794" cy="11715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-1"/>
          <a:ext cx="9144000" cy="6858002"/>
        </p:xfrm>
        <a:graphic>
          <a:graphicData uri="http://schemas.openxmlformats.org/drawingml/2006/table">
            <a:tbl>
              <a:tblPr/>
              <a:tblGrid>
                <a:gridCol w="6685507"/>
                <a:gridCol w="1093716"/>
                <a:gridCol w="1364777"/>
              </a:tblGrid>
              <a:tr h="57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Franklin Gothic Book"/>
                          <a:ea typeface="Times New Roman"/>
                          <a:cs typeface="Times New Roman"/>
                        </a:rPr>
                        <a:t>Urządzenia elektroniczne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Franklin Gothic Book"/>
                          <a:ea typeface="Times New Roman"/>
                          <a:cs typeface="Times New Roman"/>
                        </a:rPr>
                        <a:t>Kabinowy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Franklin Gothic Book"/>
                          <a:ea typeface="Times New Roman"/>
                          <a:cs typeface="Times New Roman"/>
                        </a:rPr>
                        <a:t>Rejestrowany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Akcesoria do aparatów </a:t>
                      </a:r>
                      <a:r>
                        <a:rPr lang="pl-PL" sz="11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(bez ostrych zakończeń)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Aparaty fotograficzne analogowe i cyfrowe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Kamery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Komputery typu laptop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Odtwarzacze MP3, walkmany, przenośne odtwarzacze CD i DVD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Pagery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Telefony komórkowe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Urządzenia GPS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>
                          <a:latin typeface="Franklin Gothic Book"/>
                          <a:ea typeface="Times New Roman"/>
                          <a:cs typeface="Times New Roman"/>
                        </a:rPr>
                        <a:t>Urządzenia PDA</a:t>
                      </a:r>
                      <a:r>
                        <a:rPr lang="pl-PL" sz="11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100" b="1" dirty="0">
                          <a:latin typeface="Franklin Gothic Book"/>
                          <a:ea typeface="Times New Roman"/>
                          <a:cs typeface="Times New Roman"/>
                        </a:rPr>
                        <a:t>Uwaga: </a:t>
                      </a:r>
                      <a:r>
                        <a:rPr lang="pl-PL" sz="1100" dirty="0">
                          <a:latin typeface="Franklin Gothic Book"/>
                          <a:ea typeface="Times New Roman"/>
                          <a:cs typeface="Times New Roman"/>
                        </a:rPr>
                        <a:t>Zaleca się umieszczanie przedmiotów delikatnych w bagażu kabinowym. Komputery przenośne oraz wszelkie pozostałe duże urządzenia elektryczne należy wyjąć z bagażu kabinowego przed jego kontrolą bezpieczeństwa i przełożyć operatorowi kontroli bezpieczeństwa.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Franklin Gothic Book"/>
                          <a:ea typeface="Times New Roman"/>
                          <a:cs typeface="Times New Roman"/>
                        </a:rPr>
                        <a:t>Należy zasięgnąć informacji u przewoźnika w zakresie możliwości korzystania z tych przedmiotów w trakcie lotu</a:t>
                      </a:r>
                      <a:r>
                        <a:rPr lang="pl-PL" sz="1100" b="1" dirty="0">
                          <a:latin typeface="Franklin Gothic Book"/>
                          <a:ea typeface="Times New Roman"/>
                          <a:cs typeface="Times New Roman"/>
                        </a:rPr>
                        <a:t>.</a:t>
                      </a:r>
                      <a:endParaRPr lang="pl-PL" sz="11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lotka ply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28718"/>
            <a:ext cx="9144000" cy="833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4678" y="0"/>
            <a:ext cx="5929322" cy="12144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Curlz MT" pitchFamily="82" charset="0"/>
              </a:rPr>
              <a:t>Co Nas czeka ? SEVILLA !!!!</a:t>
            </a:r>
            <a:endParaRPr lang="pl-PL" sz="3600" b="1" dirty="0">
              <a:latin typeface="Curlz MT" pitchFamily="82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611" y="4572008"/>
            <a:ext cx="3787002" cy="2285992"/>
          </a:xfrm>
          <a:prstGeom prst="rect">
            <a:avLst/>
          </a:prstGeom>
          <a:noFill/>
        </p:spPr>
      </p:pic>
      <p:sp>
        <p:nvSpPr>
          <p:cNvPr id="12290" name="AutoShape 2" descr="https://t-ec.bstatic.com/images/hotel/max1024x768/768/768240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2" name="AutoShape 4" descr="https://t-ec.bstatic.com/images/hotel/max1024x768/768/768240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4" name="AutoShape 6" descr="https://t-ec.bstatic.com/images/hotel/max200/768/768240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4" name="AutoShape 2" descr="Image result for sew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Image result for sew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8" name="Picture 6" descr="Image result for sew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000108"/>
            <a:ext cx="3071834" cy="2000264"/>
          </a:xfrm>
          <a:prstGeom prst="rect">
            <a:avLst/>
          </a:prstGeom>
          <a:noFill/>
        </p:spPr>
      </p:pic>
      <p:sp>
        <p:nvSpPr>
          <p:cNvPr id="3080" name="AutoShape 8" descr="Image result for sew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2" name="Picture 10" descr="Image result for sewil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714620"/>
            <a:ext cx="3143240" cy="1957390"/>
          </a:xfrm>
          <a:prstGeom prst="rect">
            <a:avLst/>
          </a:prstGeom>
          <a:noFill/>
        </p:spPr>
      </p:pic>
      <p:pic>
        <p:nvPicPr>
          <p:cNvPr id="3084" name="Picture 12" descr="Image result for sewil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81521"/>
            <a:ext cx="3286116" cy="2276479"/>
          </a:xfrm>
          <a:prstGeom prst="rect">
            <a:avLst/>
          </a:prstGeom>
          <a:noFill/>
        </p:spPr>
      </p:pic>
      <p:pic>
        <p:nvPicPr>
          <p:cNvPr id="3086" name="Picture 14" descr="Image result for sewi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000108"/>
            <a:ext cx="2928926" cy="1771651"/>
          </a:xfrm>
          <a:prstGeom prst="rect">
            <a:avLst/>
          </a:prstGeom>
          <a:noFill/>
        </p:spPr>
      </p:pic>
      <p:pic>
        <p:nvPicPr>
          <p:cNvPr id="3088" name="Picture 16" descr="http://madameedith.com/wp-content/uploads/2015/06/Andaluzja_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318" y="2071678"/>
            <a:ext cx="3300434" cy="2500330"/>
          </a:xfrm>
          <a:prstGeom prst="rect">
            <a:avLst/>
          </a:prstGeom>
          <a:noFill/>
        </p:spPr>
      </p:pic>
      <p:pic>
        <p:nvPicPr>
          <p:cNvPr id="3090" name="Picture 18" descr="http://madameedith.com/wp-content/uploads/2015/06/Andaluzja_5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2822117"/>
            <a:ext cx="2693422" cy="4035883"/>
          </a:xfrm>
          <a:prstGeom prst="rect">
            <a:avLst/>
          </a:prstGeom>
          <a:noFill/>
        </p:spPr>
      </p:pic>
      <p:pic>
        <p:nvPicPr>
          <p:cNvPr id="3092" name="Picture 20" descr="Image result for sewill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214678" cy="21431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3071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hlinkClick r:id="rId3"/>
              </a:rPr>
              <a:t>Plac Hiszpański</a:t>
            </a:r>
            <a:endParaRPr lang="pl-PL" sz="2400" dirty="0"/>
          </a:p>
        </p:txBody>
      </p:sp>
      <p:pic>
        <p:nvPicPr>
          <p:cNvPr id="1026" name="Picture 2" descr="Image result for sewilla hiszpania ciekawe miejs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2762219" cy="2928958"/>
          </a:xfrm>
          <a:prstGeom prst="rect">
            <a:avLst/>
          </a:prstGeom>
          <a:noFill/>
        </p:spPr>
      </p:pic>
      <p:pic>
        <p:nvPicPr>
          <p:cNvPr id="1028" name="Picture 4" descr="Image result for sewilla hiszpania ciekawe miejs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3571868" cy="2857496"/>
          </a:xfrm>
          <a:prstGeom prst="rect">
            <a:avLst/>
          </a:prstGeom>
          <a:noFill/>
        </p:spPr>
      </p:pic>
      <p:pic>
        <p:nvPicPr>
          <p:cNvPr id="1030" name="Picture 6" descr="Image result for sewilla hiszpania ciekawe miejs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0"/>
            <a:ext cx="3437938" cy="3000372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857488" y="2928934"/>
            <a:ext cx="1357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hlinkClick r:id="rId7"/>
              </a:rPr>
              <a:t>Alkazar</a:t>
            </a:r>
            <a:endParaRPr lang="pl-PL" sz="2800" dirty="0"/>
          </a:p>
        </p:txBody>
      </p:sp>
      <p:pic>
        <p:nvPicPr>
          <p:cNvPr id="1032" name="Picture 8" descr="https://media-cdn.tripadvisor.com/media/photo-s/0f/bc/b0/0b/photo0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3571876"/>
            <a:ext cx="2719384" cy="3286124"/>
          </a:xfrm>
          <a:prstGeom prst="rect">
            <a:avLst/>
          </a:prstGeom>
          <a:noFill/>
        </p:spPr>
      </p:pic>
      <p:sp>
        <p:nvSpPr>
          <p:cNvPr id="1034" name="AutoShape 10" descr="Image result for sewilla hiszpania ciekawe miejs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Image result for sewilla hiszpania ciekawe miejs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072198" y="0"/>
            <a:ext cx="3071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>
                <a:hlinkClick r:id="rId9" tooltip="Giralda [Sewilla]"/>
              </a:rPr>
              <a:t>Giralda</a:t>
            </a:r>
            <a:r>
              <a:rPr lang="pl-PL" sz="2400" b="1" dirty="0" smtClean="0">
                <a:hlinkClick r:id="rId9" tooltip="Giralda [Sewilla]"/>
              </a:rPr>
              <a:t> [Sewilla] minaret </a:t>
            </a:r>
            <a:endParaRPr lang="pl-PL" sz="2400" b="1" dirty="0"/>
          </a:p>
        </p:txBody>
      </p:sp>
      <p:pic>
        <p:nvPicPr>
          <p:cNvPr id="1038" name="Picture 14" descr="Sewilla Giral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28604"/>
            <a:ext cx="3143240" cy="3643338"/>
          </a:xfrm>
          <a:prstGeom prst="rect">
            <a:avLst/>
          </a:prstGeom>
          <a:noFill/>
        </p:spPr>
      </p:pic>
      <p:pic>
        <p:nvPicPr>
          <p:cNvPr id="1040" name="Picture 16" descr="Image result for sewilla hiszpania ciekawe miejsc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9376" y="4071942"/>
            <a:ext cx="3084624" cy="2786058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5929322" y="3000372"/>
            <a:ext cx="3214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>
                <a:solidFill>
                  <a:srgbClr val="FF0000"/>
                </a:solidFill>
              </a:rPr>
              <a:t>Katedrę Najświętszej Marii Panny w Sewilli </a:t>
            </a:r>
            <a:r>
              <a:rPr lang="pl-PL" sz="2000" u="sng" dirty="0" smtClean="0">
                <a:solidFill>
                  <a:srgbClr val="FF0000"/>
                </a:solidFill>
              </a:rPr>
              <a:t>(La </a:t>
            </a:r>
            <a:r>
              <a:rPr lang="pl-PL" sz="2000" u="sng" dirty="0" err="1" smtClean="0">
                <a:solidFill>
                  <a:srgbClr val="FF0000"/>
                </a:solidFill>
              </a:rPr>
              <a:t>Catedral</a:t>
            </a:r>
            <a:r>
              <a:rPr lang="pl-PL" sz="2000" u="sng" dirty="0" smtClean="0">
                <a:solidFill>
                  <a:srgbClr val="FF0000"/>
                </a:solidFill>
              </a:rPr>
              <a:t> de Santa </a:t>
            </a:r>
            <a:r>
              <a:rPr lang="pl-PL" sz="2000" u="sng" dirty="0" err="1" smtClean="0">
                <a:solidFill>
                  <a:srgbClr val="FF0000"/>
                </a:solidFill>
              </a:rPr>
              <a:t>María</a:t>
            </a:r>
            <a:r>
              <a:rPr lang="pl-PL" sz="2000" u="sng" dirty="0" smtClean="0">
                <a:solidFill>
                  <a:srgbClr val="FF0000"/>
                </a:solidFill>
              </a:rPr>
              <a:t> de la </a:t>
            </a:r>
            <a:r>
              <a:rPr lang="pl-PL" sz="2000" u="sng" dirty="0" err="1" smtClean="0">
                <a:solidFill>
                  <a:srgbClr val="FF0000"/>
                </a:solidFill>
              </a:rPr>
              <a:t>Sede</a:t>
            </a:r>
            <a:r>
              <a:rPr lang="pl-PL" sz="2000" u="sng" dirty="0" smtClean="0">
                <a:solidFill>
                  <a:srgbClr val="FF0000"/>
                </a:solidFill>
              </a:rPr>
              <a:t> de Sevilla) </a:t>
            </a:r>
            <a:endParaRPr lang="pl-PL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Image result for nerja sp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2" name="AutoShape 4" descr="Image result for nerja sp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4" name="Picture 6" descr="Image result for nerja sp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00" cy="2385994"/>
          </a:xfrm>
          <a:prstGeom prst="rect">
            <a:avLst/>
          </a:prstGeom>
          <a:noFill/>
        </p:spPr>
      </p:pic>
      <p:pic>
        <p:nvPicPr>
          <p:cNvPr id="27656" name="Picture 8" descr="Image result for nerja sp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3143240" cy="3000396"/>
          </a:xfrm>
          <a:prstGeom prst="rect">
            <a:avLst/>
          </a:prstGeom>
          <a:noFill/>
        </p:spPr>
      </p:pic>
      <p:pic>
        <p:nvPicPr>
          <p:cNvPr id="27658" name="Picture 10" descr="Image result for nerja sp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000240"/>
            <a:ext cx="3609315" cy="2714644"/>
          </a:xfrm>
          <a:prstGeom prst="rect">
            <a:avLst/>
          </a:prstGeom>
          <a:noFill/>
        </p:spPr>
      </p:pic>
      <p:pic>
        <p:nvPicPr>
          <p:cNvPr id="27662" name="Picture 14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0"/>
            <a:ext cx="3929090" cy="2091726"/>
          </a:xfrm>
          <a:prstGeom prst="rect">
            <a:avLst/>
          </a:prstGeom>
          <a:noFill/>
        </p:spPr>
      </p:pic>
      <p:sp>
        <p:nvSpPr>
          <p:cNvPr id="27664" name="AutoShape 16" descr="Image result for nerja sp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66" name="AutoShape 18" descr="Image result for nerja sp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68" name="AutoShape 20" descr="Image result for nerja sp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70" name="AutoShape 22" descr="Image result for nerja spain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72" name="AutoShape 24" descr="Image result for nerja spain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74" name="AutoShape 26" descr="Image result for nerja spain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76" name="AutoShape 28" descr="Image result for nerja spain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78" name="AutoShape 30" descr="Image result for nerja spain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80" name="AutoShape 32" descr="Image result for nerja spain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82" name="Picture 34" descr="Image result for nerja spain cav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7461" y="4143380"/>
            <a:ext cx="2776539" cy="2946855"/>
          </a:xfrm>
          <a:prstGeom prst="rect">
            <a:avLst/>
          </a:prstGeom>
          <a:noFill/>
        </p:spPr>
      </p:pic>
      <p:pic>
        <p:nvPicPr>
          <p:cNvPr id="27686" name="Picture 38" descr="Image result for nerja spain cav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4572008"/>
            <a:ext cx="2714644" cy="2285992"/>
          </a:xfrm>
          <a:prstGeom prst="rect">
            <a:avLst/>
          </a:prstGeom>
          <a:noFill/>
        </p:spPr>
      </p:pic>
      <p:pic>
        <p:nvPicPr>
          <p:cNvPr id="27688" name="Picture 40" descr="Image result for nerja spain cav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962524"/>
            <a:ext cx="3571868" cy="1895476"/>
          </a:xfrm>
          <a:prstGeom prst="rect">
            <a:avLst/>
          </a:prstGeom>
          <a:noFill/>
        </p:spPr>
      </p:pic>
      <p:sp>
        <p:nvSpPr>
          <p:cNvPr id="22" name="Prostokąt 21"/>
          <p:cNvSpPr/>
          <p:nvPr/>
        </p:nvSpPr>
        <p:spPr>
          <a:xfrm>
            <a:off x="7429520" y="3286124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err="1" smtClean="0">
                <a:solidFill>
                  <a:srgbClr val="FF0000"/>
                </a:solidFill>
              </a:rPr>
              <a:t>Nerja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27690" name="AutoShape 42" descr="Image result for nerja spain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94" name="Picture 46" descr="Image result for nerja spain cav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10350" y="0"/>
            <a:ext cx="2533650" cy="32289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Polak za granicą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857232"/>
            <a:ext cx="9144000" cy="60007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Podstawowe zasady przetrwania pierwszych dni w Hiszpanii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Nie myślcie sobie, że tutaj można coś załatwić w 5 min.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Za 15 druga nie wchodź do sklepu (nie mówię tutaj o centrach handlowych) bo Cię nie obsłużą, a co najmniej będą obrażeni że zawracasz im głowę przed przerwą.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Jak umawiasz się z ‘fachowcem’ to zarezerwuj sobie cały dzień bo jak mówi że przyjdzie ‘między 10 a 12stą to zadzwoni do Ciebie o 12.30 że już przed sjestą nie zdąży i będzie między 17 a 19stą.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Przygotuj się na batalię z sieciami komórkowymi bo na pewno podłączą Cię w złej taryfie, nie będzie się dało tego zmienić przez 3 miesiące, będziesz płacić odsetki a telefon nie będzie Ci działał bo zanim Cię ‘system’ zidentyfikuje to spędzisz wiele godzin na infolinii, puszczając parę z uszu w podziwie na wysoki poziom obsługi klienta.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Nie przejmuj się że w restauracji kelner przynosi Ci kartę po 20 min, obsługuje Cię na samym końcu, obcesowo ignoruje Twoje próby zwrócenia na siebie uwagi, ostatecznie myli Twoje zamówienie i nie pozwala zamienić deseru z Twojego ‘menu del </a:t>
            </a:r>
            <a:r>
              <a:rPr lang="pl-PL" sz="1600" dirty="0" err="1" smtClean="0"/>
              <a:t>dia</a:t>
            </a:r>
            <a:r>
              <a:rPr lang="pl-PL" sz="1600" dirty="0" smtClean="0"/>
              <a:t>’ na kawę (</a:t>
            </a:r>
            <a:r>
              <a:rPr lang="pl-PL" sz="1600" i="1" dirty="0" smtClean="0"/>
              <a:t>no </a:t>
            </a:r>
            <a:r>
              <a:rPr lang="pl-PL" sz="1600" i="1" dirty="0" err="1" smtClean="0"/>
              <a:t>se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puede</a:t>
            </a:r>
            <a:r>
              <a:rPr lang="pl-PL" sz="1600" i="1" dirty="0" smtClean="0"/>
              <a:t>)</a:t>
            </a: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Kiedy pada deszcz, spodziewaj się że oprócz gigantycznych korków i świateł przeciwmgielnych oślepiających Cię na drodze, większość Twoich spotkań zostanie odwołana z powodu … deszczu.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W piekarni co najwyżej możesz kupić bagietkę choć może mieć 5 różnych nazw. Najdroższy chleb tzw. </a:t>
            </a:r>
            <a:r>
              <a:rPr lang="pl-PL" sz="1600" dirty="0" err="1" smtClean="0"/>
              <a:t>aleman</a:t>
            </a:r>
            <a:r>
              <a:rPr lang="pl-PL" sz="1600" dirty="0" smtClean="0"/>
              <a:t> czyli niemiecki, który ma być zdrowy i najbardziej przypominający ten nasz krajowy, na zewnątrz prezentuje się całkiem do rzeczy a w środku jest … bagietka(!)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No i nikt nie mówi po angielsku.. no prawie nikt. A nawet jak ktoś coś rozumie to zazwyczaj ogarnia go panika jak słyszy, że ktoś się odzywa do niego w obcym języku. Pozyskanie informacji, bliższych i dalszych znajomych lokalnych jest przez to utrudnione.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Jeśli planujesz zjeść na mieście coś innego niż Mcdonald to zaplanuj sobie że MUSI to się odbyć między 13 a 15.30, potem po prostu pocałujesz klamkę każdej restauracji i tak aż do … 20stej.</a:t>
            </a:r>
            <a:endParaRPr lang="pl-PL" sz="1600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ak si&amp;eogon; masz? po hiszpa&amp;nacute;sk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96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Gdzie jest… ?  - </a:t>
            </a:r>
            <a:r>
              <a:rPr lang="pl-PL" b="1" dirty="0" err="1" smtClean="0"/>
              <a:t>Donde</a:t>
            </a:r>
            <a:r>
              <a:rPr lang="pl-PL" b="1" dirty="0" smtClean="0"/>
              <a:t> </a:t>
            </a:r>
            <a:r>
              <a:rPr lang="pl-PL" b="1" dirty="0" err="1" smtClean="0"/>
              <a:t>esta</a:t>
            </a:r>
            <a:r>
              <a:rPr lang="pl-PL" b="1" dirty="0" smtClean="0"/>
              <a:t>…? 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357158" y="714356"/>
            <a:ext cx="478631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Poruszanie się – Lokalizacja</a:t>
            </a:r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0" y="1071546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Zgubiłem/Zgubiłam się.        -     </a:t>
            </a:r>
            <a:r>
              <a:rPr lang="pl-PL" b="1" dirty="0" err="1" smtClean="0"/>
              <a:t>Estoy</a:t>
            </a:r>
            <a:r>
              <a:rPr lang="pl-PL" b="1" dirty="0" smtClean="0"/>
              <a:t> </a:t>
            </a:r>
            <a:r>
              <a:rPr lang="pl-PL" b="1" dirty="0" err="1" smtClean="0"/>
              <a:t>perdido</a:t>
            </a:r>
            <a:r>
              <a:rPr lang="pl-PL" b="1" dirty="0" smtClean="0"/>
              <a:t>.</a:t>
            </a:r>
            <a:endParaRPr lang="pl-PL" dirty="0" smtClean="0"/>
          </a:p>
          <a:p>
            <a:r>
              <a:rPr lang="pl-PL" dirty="0" smtClean="0"/>
              <a:t>    (Nie wiemy, gdzie się znajdujemy)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1643050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Gdzie jest ….? – </a:t>
            </a:r>
            <a:r>
              <a:rPr lang="pl-PL" b="1" dirty="0" err="1" smtClean="0"/>
              <a:t>Donde</a:t>
            </a:r>
            <a:r>
              <a:rPr lang="pl-PL" b="1" dirty="0" smtClean="0"/>
              <a:t> </a:t>
            </a:r>
            <a:r>
              <a:rPr lang="pl-PL" b="1" dirty="0" err="1" smtClean="0"/>
              <a:t>esta</a:t>
            </a:r>
            <a:r>
              <a:rPr lang="pl-PL" b="1" dirty="0" smtClean="0"/>
              <a:t>…? </a:t>
            </a:r>
            <a:r>
              <a:rPr lang="pl-PL" b="1" dirty="0" err="1" smtClean="0"/>
              <a:t>Donde</a:t>
            </a:r>
            <a:r>
              <a:rPr lang="pl-PL" b="1" dirty="0" smtClean="0"/>
              <a:t> </a:t>
            </a:r>
            <a:r>
              <a:rPr lang="pl-PL" b="1" dirty="0" err="1" smtClean="0"/>
              <a:t>hay</a:t>
            </a:r>
            <a:r>
              <a:rPr lang="pl-PL" b="1" dirty="0" smtClean="0"/>
              <a:t>….? 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0" y="200024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pl-PL" dirty="0" smtClean="0"/>
              <a:t>...</a:t>
            </a:r>
            <a:r>
              <a:rPr lang="es-ES" dirty="0" smtClean="0"/>
              <a:t>toaleta?</a:t>
            </a:r>
            <a:r>
              <a:rPr lang="pl-PL" dirty="0" smtClean="0"/>
              <a:t>                         </a:t>
            </a:r>
            <a:r>
              <a:rPr lang="es-ES" b="1" dirty="0" smtClean="0"/>
              <a:t>... el sanitario/servicio de baño?</a:t>
            </a:r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es-ES" dirty="0"/>
          </a:p>
        </p:txBody>
      </p:sp>
      <p:sp>
        <p:nvSpPr>
          <p:cNvPr id="8" name="Prostokąt 7"/>
          <p:cNvSpPr/>
          <p:nvPr/>
        </p:nvSpPr>
        <p:spPr>
          <a:xfrm>
            <a:off x="0" y="235743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... bank/kantor?</a:t>
            </a:r>
            <a:r>
              <a:rPr lang="pl-PL" dirty="0" smtClean="0"/>
              <a:t>                </a:t>
            </a:r>
            <a:r>
              <a:rPr lang="es-ES" b="1" dirty="0" smtClean="0"/>
              <a:t>... un banco/casa de cambio</a:t>
            </a:r>
            <a:endParaRPr lang="pl-PL" b="1" dirty="0" smtClean="0"/>
          </a:p>
          <a:p>
            <a:r>
              <a:rPr lang="pl-PL" dirty="0" smtClean="0"/>
              <a:t>... hotel?                             </a:t>
            </a:r>
            <a:r>
              <a:rPr lang="pl-PL" b="1" dirty="0" smtClean="0"/>
              <a:t>... </a:t>
            </a:r>
            <a:r>
              <a:rPr lang="pl-PL" b="1" dirty="0" err="1" smtClean="0"/>
              <a:t>un</a:t>
            </a:r>
            <a:r>
              <a:rPr lang="pl-PL" b="1" dirty="0" smtClean="0"/>
              <a:t> hotel?</a:t>
            </a:r>
            <a:endParaRPr lang="pl-PL" dirty="0" smtClean="0"/>
          </a:p>
          <a:p>
            <a:endParaRPr lang="pl-PL" dirty="0" smtClean="0"/>
          </a:p>
          <a:p>
            <a:endParaRPr lang="es-ES" dirty="0"/>
          </a:p>
        </p:txBody>
      </p:sp>
      <p:sp>
        <p:nvSpPr>
          <p:cNvPr id="9" name="Prostokąt 8"/>
          <p:cNvSpPr/>
          <p:nvPr/>
        </p:nvSpPr>
        <p:spPr>
          <a:xfrm>
            <a:off x="0" y="2928935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.. stacja benzynowa?        </a:t>
            </a:r>
            <a:r>
              <a:rPr lang="pl-PL" b="1" dirty="0" smtClean="0"/>
              <a:t>... </a:t>
            </a:r>
            <a:r>
              <a:rPr lang="pl-PL" b="1" dirty="0" err="1" smtClean="0"/>
              <a:t>gasolinera</a:t>
            </a:r>
            <a:r>
              <a:rPr lang="pl-PL" b="1" dirty="0" smtClean="0"/>
              <a:t>?</a:t>
            </a:r>
          </a:p>
          <a:p>
            <a:r>
              <a:rPr lang="es-ES" dirty="0" smtClean="0"/>
              <a:t> ... szpital?</a:t>
            </a:r>
            <a:r>
              <a:rPr lang="pl-PL" dirty="0" smtClean="0"/>
              <a:t>                          </a:t>
            </a:r>
            <a:r>
              <a:rPr lang="es-ES" b="1" dirty="0" smtClean="0"/>
              <a:t>... un hospital?</a:t>
            </a:r>
            <a:endParaRPr lang="es-ES" dirty="0" smtClean="0"/>
          </a:p>
          <a:p>
            <a:r>
              <a:rPr lang="es-ES" dirty="0" smtClean="0"/>
              <a:t>... apteka?</a:t>
            </a:r>
            <a:r>
              <a:rPr lang="pl-PL" dirty="0" smtClean="0"/>
              <a:t>                          </a:t>
            </a:r>
            <a:r>
              <a:rPr lang="es-ES" b="1" dirty="0" smtClean="0"/>
              <a:t>... una farmacia?</a:t>
            </a:r>
            <a:endParaRPr lang="pl-PL" b="1" dirty="0" smtClean="0"/>
          </a:p>
          <a:p>
            <a:endParaRPr lang="es-ES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3714752"/>
            <a:ext cx="7715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... supermarket?                </a:t>
            </a:r>
            <a:r>
              <a:rPr lang="pl-PL" b="1" dirty="0" smtClean="0"/>
              <a:t>... </a:t>
            </a:r>
            <a:r>
              <a:rPr lang="pl-PL" b="1" dirty="0" err="1" smtClean="0"/>
              <a:t>un</a:t>
            </a:r>
            <a:r>
              <a:rPr lang="pl-PL" b="1" dirty="0" smtClean="0"/>
              <a:t> </a:t>
            </a:r>
            <a:r>
              <a:rPr lang="pl-PL" b="1" dirty="0" err="1" smtClean="0"/>
              <a:t>supermercado</a:t>
            </a:r>
            <a:r>
              <a:rPr lang="pl-PL" b="1" dirty="0" smtClean="0"/>
              <a:t>?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40005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... przystanek autobusowy?     </a:t>
            </a:r>
            <a:r>
              <a:rPr lang="pl-PL" b="1" dirty="0" smtClean="0"/>
              <a:t>... la parada del  </a:t>
            </a:r>
            <a:r>
              <a:rPr lang="pl-PL" b="1" dirty="0" err="1" smtClean="0"/>
              <a:t>autobús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42862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... centrum informacji turystycznej?      </a:t>
            </a:r>
            <a:r>
              <a:rPr lang="pl-PL" b="1" dirty="0" smtClean="0"/>
              <a:t>... </a:t>
            </a:r>
            <a:r>
              <a:rPr lang="pl-PL" b="1" dirty="0" err="1" smtClean="0"/>
              <a:t>una</a:t>
            </a:r>
            <a:r>
              <a:rPr lang="pl-PL" b="1" dirty="0" smtClean="0"/>
              <a:t> </a:t>
            </a:r>
            <a:r>
              <a:rPr lang="pl-PL" b="1" dirty="0" err="1" smtClean="0"/>
              <a:t>oficina</a:t>
            </a:r>
            <a:r>
              <a:rPr lang="pl-PL" b="1" dirty="0" smtClean="0"/>
              <a:t> de </a:t>
            </a:r>
            <a:r>
              <a:rPr lang="pl-PL" b="1" dirty="0" err="1" smtClean="0"/>
              <a:t>información</a:t>
            </a:r>
            <a:r>
              <a:rPr lang="pl-PL" b="1" dirty="0" smtClean="0"/>
              <a:t> </a:t>
            </a:r>
            <a:r>
              <a:rPr lang="pl-PL" b="1" dirty="0" err="1" smtClean="0"/>
              <a:t>turística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0" y="457200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... bankomat?</a:t>
            </a:r>
            <a:r>
              <a:rPr lang="pl-PL" b="1" dirty="0" smtClean="0"/>
              <a:t>...                  … </a:t>
            </a:r>
            <a:r>
              <a:rPr lang="pl-PL" b="1" dirty="0" err="1" smtClean="0"/>
              <a:t>un</a:t>
            </a:r>
            <a:r>
              <a:rPr lang="pl-PL" b="1" dirty="0" smtClean="0"/>
              <a:t> </a:t>
            </a:r>
            <a:r>
              <a:rPr lang="pl-PL" b="1" dirty="0" err="1" smtClean="0"/>
              <a:t>cajero</a:t>
            </a:r>
            <a:r>
              <a:rPr lang="pl-PL" b="1" dirty="0" smtClean="0"/>
              <a:t> </a:t>
            </a:r>
            <a:r>
              <a:rPr lang="pl-PL" b="1" dirty="0" err="1" smtClean="0"/>
              <a:t>automático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0" y="4929199"/>
            <a:ext cx="8072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Jak dotrzeć ….?     ¿</a:t>
            </a:r>
            <a:r>
              <a:rPr lang="pl-PL" b="1" dirty="0" err="1" smtClean="0"/>
              <a:t>Cómo</a:t>
            </a:r>
            <a:r>
              <a:rPr lang="pl-PL" b="1" dirty="0" smtClean="0"/>
              <a:t> </a:t>
            </a:r>
            <a:r>
              <a:rPr lang="pl-PL" b="1" dirty="0" err="1" smtClean="0"/>
              <a:t>llego</a:t>
            </a:r>
            <a:r>
              <a:rPr lang="pl-PL" b="1" dirty="0" smtClean="0"/>
              <a:t>  a …? ( komo jego a….)</a:t>
            </a:r>
          </a:p>
          <a:p>
            <a:r>
              <a:rPr lang="pl-PL" dirty="0" smtClean="0"/>
              <a:t> ... do centrum?        </a:t>
            </a:r>
            <a:r>
              <a:rPr lang="pl-PL" b="1" dirty="0" smtClean="0"/>
              <a:t>... al centro?</a:t>
            </a:r>
            <a:r>
              <a:rPr lang="pl-PL" dirty="0" smtClean="0"/>
              <a:t> </a:t>
            </a:r>
          </a:p>
          <a:p>
            <a:r>
              <a:rPr lang="pl-PL" dirty="0" smtClean="0"/>
              <a:t>... na lotnisko?           </a:t>
            </a:r>
            <a:r>
              <a:rPr lang="pl-PL" b="1" dirty="0" smtClean="0"/>
              <a:t>... </a:t>
            </a:r>
            <a:r>
              <a:rPr lang="pl-PL" b="1" dirty="0" err="1" smtClean="0"/>
              <a:t>el</a:t>
            </a:r>
            <a:r>
              <a:rPr lang="pl-PL" b="1" dirty="0" smtClean="0"/>
              <a:t> </a:t>
            </a:r>
            <a:r>
              <a:rPr lang="pl-PL" b="1" dirty="0" err="1" smtClean="0"/>
              <a:t>aeropuerto</a:t>
            </a:r>
            <a:r>
              <a:rPr lang="pl-PL" b="1" dirty="0" smtClean="0"/>
              <a:t>?</a:t>
            </a:r>
          </a:p>
          <a:p>
            <a:endParaRPr lang="pl-PL" b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0" y="578645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... do ambasady </a:t>
            </a:r>
            <a:r>
              <a:rPr lang="pl-PL" dirty="0" smtClean="0"/>
              <a:t>polskiej</a:t>
            </a:r>
            <a:r>
              <a:rPr lang="es-ES" dirty="0" smtClean="0"/>
              <a:t>?</a:t>
            </a:r>
            <a:r>
              <a:rPr lang="pl-PL" dirty="0" smtClean="0"/>
              <a:t>      </a:t>
            </a:r>
            <a:r>
              <a:rPr lang="es-ES" b="1" dirty="0" smtClean="0"/>
              <a:t>... la embajada de </a:t>
            </a:r>
            <a:r>
              <a:rPr lang="pl-PL" b="1" dirty="0" err="1" smtClean="0"/>
              <a:t>polona</a:t>
            </a:r>
            <a:r>
              <a:rPr lang="es-ES" b="1" dirty="0" smtClean="0"/>
              <a:t>?</a:t>
            </a:r>
            <a:endParaRPr lang="es-ES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l-PL" sz="3200" b="1" dirty="0" smtClean="0"/>
              <a:t>Poruszanie się - Pytanie o drogę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0" y="57148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Skręć w lewo…</a:t>
            </a:r>
            <a:r>
              <a:rPr lang="pl-PL" dirty="0" smtClean="0"/>
              <a:t>                       </a:t>
            </a:r>
            <a:r>
              <a:rPr lang="es-ES" b="1" dirty="0" smtClean="0"/>
              <a:t>Gire a la izquierda</a:t>
            </a:r>
            <a:r>
              <a:rPr lang="pl-PL" b="1" dirty="0" smtClean="0"/>
              <a:t>..</a:t>
            </a:r>
            <a:r>
              <a:rPr lang="es-ES" b="1" dirty="0" smtClean="0"/>
              <a:t>.</a:t>
            </a:r>
            <a:r>
              <a:rPr lang="pl-PL" b="1" dirty="0" smtClean="0"/>
              <a:t>      W prawo…       a la </a:t>
            </a:r>
            <a:r>
              <a:rPr lang="pl-PL" b="1" dirty="0" err="1" smtClean="0"/>
              <a:t>izquierda</a:t>
            </a:r>
            <a:r>
              <a:rPr lang="pl-PL" b="1" dirty="0" smtClean="0"/>
              <a:t>….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es-ES" dirty="0"/>
          </a:p>
        </p:txBody>
      </p:sp>
      <p:sp>
        <p:nvSpPr>
          <p:cNvPr id="5" name="Prostokąt 4"/>
          <p:cNvSpPr/>
          <p:nvPr/>
        </p:nvSpPr>
        <p:spPr>
          <a:xfrm>
            <a:off x="0" y="85723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Skręć w prawo…                    </a:t>
            </a:r>
            <a:r>
              <a:rPr lang="pl-PL" b="1" dirty="0" err="1" smtClean="0"/>
              <a:t>Gire</a:t>
            </a:r>
            <a:r>
              <a:rPr lang="pl-PL" b="1" dirty="0" smtClean="0"/>
              <a:t> a la </a:t>
            </a:r>
            <a:r>
              <a:rPr lang="pl-PL" b="1" dirty="0" err="1" smtClean="0"/>
              <a:t>derecha</a:t>
            </a:r>
            <a:r>
              <a:rPr lang="pl-PL" b="1" dirty="0" smtClean="0"/>
              <a:t>…         W lewo …         a la </a:t>
            </a:r>
            <a:r>
              <a:rPr lang="pl-PL" b="1" dirty="0" err="1" smtClean="0"/>
              <a:t>derecha</a:t>
            </a:r>
            <a:r>
              <a:rPr lang="pl-PL" b="1" dirty="0" smtClean="0"/>
              <a:t>…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1142985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Idź prosto…                            </a:t>
            </a:r>
            <a:r>
              <a:rPr lang="pl-PL" b="1" dirty="0" err="1" smtClean="0"/>
              <a:t>Siga</a:t>
            </a:r>
            <a:r>
              <a:rPr lang="pl-PL" b="1" dirty="0" smtClean="0"/>
              <a:t> </a:t>
            </a:r>
            <a:r>
              <a:rPr lang="pl-PL" b="1" dirty="0" err="1" smtClean="0"/>
              <a:t>derecho</a:t>
            </a:r>
            <a:r>
              <a:rPr lang="pl-PL" b="1" dirty="0" smtClean="0"/>
              <a:t>…   /  </a:t>
            </a:r>
            <a:r>
              <a:rPr lang="pl-PL" b="1" dirty="0" err="1" smtClean="0"/>
              <a:t>ir</a:t>
            </a:r>
            <a:r>
              <a:rPr lang="pl-PL" b="1" dirty="0" smtClean="0"/>
              <a:t> </a:t>
            </a:r>
            <a:r>
              <a:rPr lang="pl-PL" b="1" dirty="0" err="1" smtClean="0"/>
              <a:t>directamente</a:t>
            </a:r>
            <a:r>
              <a:rPr lang="pl-PL" b="1" dirty="0" smtClean="0"/>
              <a:t>….</a:t>
            </a:r>
          </a:p>
          <a:p>
            <a:r>
              <a:rPr lang="pl-PL" dirty="0" smtClean="0"/>
              <a:t>Zawróć…                                 </a:t>
            </a:r>
            <a:r>
              <a:rPr lang="pl-PL" b="1" dirty="0" err="1" smtClean="0"/>
              <a:t>Regrese</a:t>
            </a:r>
            <a:r>
              <a:rPr lang="pl-PL" b="1" dirty="0" smtClean="0"/>
              <a:t>…</a:t>
            </a:r>
          </a:p>
          <a:p>
            <a:r>
              <a:rPr lang="pl-PL" dirty="0" smtClean="0"/>
              <a:t>w dół….                                  </a:t>
            </a:r>
            <a:r>
              <a:rPr lang="pl-PL" b="1" dirty="0" err="1" smtClean="0"/>
              <a:t>cuesta</a:t>
            </a:r>
            <a:r>
              <a:rPr lang="pl-PL" b="1" dirty="0" smtClean="0"/>
              <a:t> </a:t>
            </a:r>
            <a:r>
              <a:rPr lang="pl-PL" b="1" dirty="0" err="1" smtClean="0"/>
              <a:t>abajo</a:t>
            </a:r>
            <a:r>
              <a:rPr lang="pl-PL" b="1" dirty="0" smtClean="0"/>
              <a:t> </a:t>
            </a:r>
            <a:endParaRPr lang="pl-PL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200024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górę…                                 </a:t>
            </a:r>
            <a:r>
              <a:rPr lang="pl-PL" b="1" dirty="0" err="1" smtClean="0"/>
              <a:t>cuesta</a:t>
            </a:r>
            <a:r>
              <a:rPr lang="pl-PL" b="1" dirty="0" smtClean="0"/>
              <a:t> </a:t>
            </a:r>
            <a:r>
              <a:rPr lang="pl-PL" b="1" dirty="0" err="1" smtClean="0"/>
              <a:t>arriba</a:t>
            </a:r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</p:txBody>
      </p:sp>
      <p:sp>
        <p:nvSpPr>
          <p:cNvPr id="9" name="Prostokąt 8"/>
          <p:cNvSpPr/>
          <p:nvPr/>
        </p:nvSpPr>
        <p:spPr>
          <a:xfrm>
            <a:off x="0" y="228599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Skrzyżowanie…                     </a:t>
            </a:r>
            <a:r>
              <a:rPr lang="pl-PL" b="1" dirty="0" err="1" smtClean="0"/>
              <a:t>intersección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2928934"/>
            <a:ext cx="91440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l-PL" sz="2800" b="1" dirty="0" smtClean="0"/>
              <a:t>Poruszanie się - Znaki</a:t>
            </a:r>
            <a:endParaRPr lang="pl-PL" sz="2800" b="1" dirty="0"/>
          </a:p>
        </p:txBody>
      </p:sp>
      <p:sp>
        <p:nvSpPr>
          <p:cNvPr id="11" name="Prostokąt 10"/>
          <p:cNvSpPr/>
          <p:nvPr/>
        </p:nvSpPr>
        <p:spPr>
          <a:xfrm>
            <a:off x="0" y="3500438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Otwarte    -     </a:t>
            </a:r>
            <a:r>
              <a:rPr lang="pl-PL" b="1" dirty="0" err="1" smtClean="0"/>
              <a:t>abierto</a:t>
            </a:r>
            <a:endParaRPr lang="pl-PL" dirty="0" smtClean="0"/>
          </a:p>
          <a:p>
            <a:r>
              <a:rPr lang="pl-PL" dirty="0" smtClean="0"/>
              <a:t>Sklep jest czynne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4071942"/>
            <a:ext cx="23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Zamknięte  -   </a:t>
            </a:r>
            <a:r>
              <a:rPr lang="pl-PL" b="1" dirty="0" err="1" smtClean="0"/>
              <a:t>cerrado</a:t>
            </a:r>
            <a:endParaRPr lang="pl-PL" dirty="0" smtClean="0"/>
          </a:p>
          <a:p>
            <a:r>
              <a:rPr lang="pl-PL" dirty="0" smtClean="0"/>
              <a:t>Sklep jest nieczynny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0" y="4714884"/>
            <a:ext cx="2500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Wejście  -    </a:t>
            </a:r>
            <a:r>
              <a:rPr lang="pl-PL" b="1" dirty="0" err="1" smtClean="0"/>
              <a:t>entrada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0" y="5000636"/>
            <a:ext cx="221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Wyjście  -    </a:t>
            </a:r>
            <a:r>
              <a:rPr lang="pl-PL" b="1" dirty="0" err="1" smtClean="0"/>
              <a:t>salida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4143372" y="3500439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Męski -      </a:t>
            </a:r>
            <a:r>
              <a:rPr lang="pl-PL" b="1" dirty="0" err="1" smtClean="0"/>
              <a:t>hombres</a:t>
            </a:r>
            <a:r>
              <a:rPr lang="pl-PL" b="1" dirty="0" smtClean="0"/>
              <a:t>/</a:t>
            </a:r>
            <a:r>
              <a:rPr lang="pl-PL" b="1" dirty="0" err="1" smtClean="0"/>
              <a:t>caballeros</a:t>
            </a:r>
            <a:endParaRPr lang="pl-PL" dirty="0" smtClean="0"/>
          </a:p>
          <a:p>
            <a:r>
              <a:rPr lang="pl-PL" dirty="0" smtClean="0"/>
              <a:t>Toaleta męska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143372" y="407194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Damski -     </a:t>
            </a:r>
            <a:r>
              <a:rPr lang="pl-PL" b="1" dirty="0" err="1" smtClean="0"/>
              <a:t>mujeres</a:t>
            </a:r>
            <a:r>
              <a:rPr lang="pl-PL" b="1" dirty="0" smtClean="0"/>
              <a:t>/</a:t>
            </a:r>
            <a:r>
              <a:rPr lang="pl-PL" b="1" dirty="0" err="1" smtClean="0"/>
              <a:t>damas</a:t>
            </a:r>
            <a:endParaRPr lang="pl-PL" dirty="0" smtClean="0"/>
          </a:p>
          <a:p>
            <a:r>
              <a:rPr lang="pl-PL" dirty="0" smtClean="0"/>
              <a:t>Toaleta damska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4143372" y="4643446"/>
            <a:ext cx="50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Zajęte -       </a:t>
            </a:r>
            <a:r>
              <a:rPr lang="pl-PL" b="1" dirty="0" err="1" smtClean="0"/>
              <a:t>lleno</a:t>
            </a:r>
            <a:r>
              <a:rPr lang="pl-PL" b="1" dirty="0" smtClean="0"/>
              <a:t>/</a:t>
            </a:r>
            <a:r>
              <a:rPr lang="pl-PL" b="1" dirty="0" err="1" smtClean="0"/>
              <a:t>ocupado</a:t>
            </a:r>
            <a:endParaRPr lang="pl-PL" dirty="0" smtClean="0"/>
          </a:p>
          <a:p>
            <a:r>
              <a:rPr lang="pl-PL" dirty="0" smtClean="0"/>
              <a:t>Pokoje w hotelu lub toaleta są zajęte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4143372" y="5286388"/>
            <a:ext cx="50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Wolne- -      </a:t>
            </a:r>
            <a:r>
              <a:rPr lang="pl-PL" b="1" dirty="0" err="1" smtClean="0"/>
              <a:t>Habitaciones</a:t>
            </a:r>
            <a:r>
              <a:rPr lang="pl-PL" b="1" dirty="0" smtClean="0"/>
              <a:t> </a:t>
            </a:r>
            <a:r>
              <a:rPr lang="pl-PL" b="1" dirty="0" err="1" smtClean="0"/>
              <a:t>libres</a:t>
            </a:r>
            <a:r>
              <a:rPr lang="pl-PL" b="1" dirty="0" smtClean="0"/>
              <a:t>/</a:t>
            </a:r>
            <a:r>
              <a:rPr lang="pl-PL" b="1" dirty="0" err="1" smtClean="0"/>
              <a:t>desocupado</a:t>
            </a:r>
            <a:endParaRPr lang="pl-PL" dirty="0" smtClean="0"/>
          </a:p>
          <a:p>
            <a:r>
              <a:rPr lang="pl-PL" dirty="0" smtClean="0"/>
              <a:t>Wolne pokoje/wolna łazienka</a:t>
            </a:r>
            <a:endParaRPr lang="pl-PL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65FFAB"/>
          </a:solidFill>
        </p:spPr>
        <p:txBody>
          <a:bodyPr>
            <a:normAutofit/>
          </a:bodyPr>
          <a:lstStyle/>
          <a:p>
            <a:r>
              <a:rPr lang="pl-PL" sz="3200" dirty="0" smtClean="0"/>
              <a:t>Ministerstwo Spraw Zagranicznych – Królestwo Hiszpanii</a:t>
            </a: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0" y="1428736"/>
            <a:ext cx="9144000" cy="563231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Przydatne informacje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Kradzież dokumentów należy zgłosić na najbliższym posterunku policji i zabrać ze sobą wydane tam zaświadczenie o dokonaniu zgłoszenia.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W przypadku kradzieży pieniędzy i braku środków finansowych na pobyt, czy na powrót do kraju, można zadzwonić na telefon do rodziny lub znajomych za pomocą linii Poland </a:t>
            </a:r>
            <a:r>
              <a:rPr lang="pl-PL" dirty="0" err="1" smtClean="0"/>
              <a:t>Direct</a:t>
            </a:r>
            <a:r>
              <a:rPr lang="pl-PL" dirty="0" smtClean="0"/>
              <a:t> (rozmowa na koszt abonenta i wyłącznie na numer telefonu stacjonarnego) - nr 900990481. Firmy przekazujące pieniądze, np. Western Union, umożliwiają błyskawiczny przelew pieniędzy, które można pobrać w Hiszpanii w wielu punktach usługowych Western Union, biurach podróży, na poczcie i w bankach na podstawie dokumentu tożsamości i numeru-hasła ustalonego z nadawcą.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r>
              <a:rPr lang="pl-PL" b="1" dirty="0" smtClean="0"/>
              <a:t>Ambasada Rzeczypospolitej Polskiej w Królestwie Hiszpanii</a:t>
            </a:r>
          </a:p>
          <a:p>
            <a:r>
              <a:rPr lang="pl-PL" dirty="0" smtClean="0"/>
              <a:t>Ambasador: Marzenna Adamczyk</a:t>
            </a:r>
            <a:br>
              <a:rPr lang="pl-PL" dirty="0" smtClean="0"/>
            </a:br>
            <a:r>
              <a:rPr lang="pl-PL" dirty="0" smtClean="0"/>
              <a:t>Hiszpania, Madryt, </a:t>
            </a:r>
            <a:r>
              <a:rPr lang="pl-PL" dirty="0" err="1" smtClean="0"/>
              <a:t>Guisando</a:t>
            </a:r>
            <a:r>
              <a:rPr lang="pl-PL" dirty="0" smtClean="0"/>
              <a:t> 23 bis, 28035</a:t>
            </a:r>
            <a:br>
              <a:rPr lang="pl-PL" dirty="0" smtClean="0"/>
            </a:br>
            <a:r>
              <a:rPr lang="pl-PL" dirty="0" smtClean="0"/>
              <a:t>Tel dyżurny: +34 629 864 508 </a:t>
            </a:r>
            <a:br>
              <a:rPr lang="pl-PL" dirty="0" smtClean="0"/>
            </a:br>
            <a:r>
              <a:rPr lang="pl-PL" dirty="0" smtClean="0"/>
              <a:t>Tel: +34 913 736605 </a:t>
            </a:r>
            <a:br>
              <a:rPr lang="pl-PL" dirty="0" smtClean="0"/>
            </a:br>
            <a:r>
              <a:rPr lang="pl-PL" dirty="0" smtClean="0"/>
              <a:t>Tel: +34 913 736606 </a:t>
            </a:r>
            <a:br>
              <a:rPr lang="pl-PL" dirty="0" smtClean="0"/>
            </a:br>
            <a:r>
              <a:rPr lang="pl-PL" dirty="0" smtClean="0"/>
              <a:t>Email: </a:t>
            </a:r>
            <a:r>
              <a:rPr lang="pl-PL" dirty="0" err="1" smtClean="0">
                <a:hlinkClick r:id="rId3"/>
              </a:rPr>
              <a:t>madryt.amb.sekretariat@msz.gov.pl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WWW: </a:t>
            </a:r>
            <a:r>
              <a:rPr lang="pl-PL" dirty="0" smtClean="0">
                <a:hlinkClick r:id="rId4"/>
              </a:rPr>
              <a:t>http://www.madryt.msz.gov.pl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22530" name="Picture 2" descr="https://polakzagranica.msz.gov.pl/cache/imgs/c438x250/cache/imgs/original/3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4731" y="4000504"/>
            <a:ext cx="3449269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hlinkClick r:id="rId3"/>
              </a:rPr>
              <a:t>Jak spakować bagaż podręczny do samolotu?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2928934"/>
            <a:ext cx="9144000" cy="397031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Zasady pakowania bagażu podręcznego</a:t>
            </a:r>
          </a:p>
          <a:p>
            <a:r>
              <a:rPr lang="pl-PL" dirty="0" smtClean="0"/>
              <a:t>Umiejętne spakowanie bagażu pozwala zaoszczędzić sporo pieniędzy ,szczególnie  gdy podróżujemy tanimi liniami. Zakładając, że nie chcemy dopłacać, tylko spakować wszystkie rzeczy do darmowego bagażu podręcznego, należy przestrzegać kilku zasad:</a:t>
            </a:r>
          </a:p>
          <a:p>
            <a:r>
              <a:rPr lang="pl-PL" dirty="0" smtClean="0"/>
              <a:t>wybieramy plecak turystyczny (  lub walizkę wymiarową ) – jest bardziej „plastyczny”,  w razie potrzeby można ubrać na siebie kilka rzeczy więcej, dzięki czemu zmniejszymy jego objętość,</a:t>
            </a:r>
          </a:p>
          <a:p>
            <a:r>
              <a:rPr lang="pl-PL" dirty="0" smtClean="0"/>
              <a:t>zabieramy tylko naprawdę niezbędne rzeczy; część możemy dokupić na miejscu,</a:t>
            </a:r>
          </a:p>
          <a:p>
            <a:r>
              <a:rPr lang="pl-PL" dirty="0" smtClean="0"/>
              <a:t>w przypadku kosmetyków warto zwrócić uwagę na sprzedawane w drogeriach małe pojemniczki, do których możemy przełożyć odrobinę kremu; pamiętajmy również o ograniczeniach dotyczących przewozu płynów do 100 ml w szczelnie zamkniętych </a:t>
            </a:r>
            <a:r>
              <a:rPr lang="pl-PL" smtClean="0"/>
              <a:t>torebkach plastikowych.</a:t>
            </a:r>
            <a:endParaRPr lang="pl-PL" dirty="0" smtClean="0"/>
          </a:p>
          <a:p>
            <a:r>
              <a:rPr lang="pl-PL" dirty="0" smtClean="0"/>
              <a:t>technika składania ubrań ma bardzo duże znaczenie; największą popularnością cieszy się zwijanie ciuchów w ruloniki i układanie ich ściśle obok siebie,</a:t>
            </a:r>
          </a:p>
          <a:p>
            <a:r>
              <a:rPr lang="pl-PL" dirty="0" smtClean="0"/>
              <a:t>rzeczy, które będziemy oddawać do kontroli, układamy na wierzchu (kosmetyki, laptop itp.),</a:t>
            </a:r>
          </a:p>
          <a:p>
            <a:r>
              <a:rPr lang="pl-PL" dirty="0" smtClean="0"/>
              <a:t>dokumenty podróżne wkładamy do zewnętrznej kieszonki.</a:t>
            </a:r>
            <a:endParaRPr lang="pl-PL" dirty="0"/>
          </a:p>
        </p:txBody>
      </p:sp>
      <p:pic>
        <p:nvPicPr>
          <p:cNvPr id="23556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3356003" cy="1876427"/>
          </a:xfrm>
          <a:prstGeom prst="rect">
            <a:avLst/>
          </a:prstGeom>
          <a:noFill/>
        </p:spPr>
      </p:pic>
      <p:pic>
        <p:nvPicPr>
          <p:cNvPr id="23558" name="Picture 6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714356"/>
            <a:ext cx="3000364" cy="2500315"/>
          </a:xfrm>
          <a:prstGeom prst="rect">
            <a:avLst/>
          </a:prstGeom>
          <a:noFill/>
        </p:spPr>
      </p:pic>
      <p:pic>
        <p:nvPicPr>
          <p:cNvPr id="23560" name="Picture 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285861"/>
            <a:ext cx="271464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Co spakować ?  Jak spakować ?</a:t>
            </a:r>
            <a:endParaRPr lang="pl-PL" sz="3600" dirty="0"/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143240" cy="2214578"/>
          </a:xfrm>
          <a:prstGeom prst="rect">
            <a:avLst/>
          </a:prstGeom>
          <a:noFill/>
        </p:spPr>
      </p:pic>
      <p:pic>
        <p:nvPicPr>
          <p:cNvPr id="24580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00438"/>
            <a:ext cx="2928926" cy="3357562"/>
          </a:xfrm>
          <a:prstGeom prst="rect">
            <a:avLst/>
          </a:prstGeom>
          <a:noFill/>
        </p:spPr>
      </p:pic>
      <p:pic>
        <p:nvPicPr>
          <p:cNvPr id="24582" name="Picture 6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3000364" cy="1847851"/>
          </a:xfrm>
          <a:prstGeom prst="rect">
            <a:avLst/>
          </a:prstGeom>
          <a:noFill/>
        </p:spPr>
      </p:pic>
      <p:pic>
        <p:nvPicPr>
          <p:cNvPr id="24584" name="Picture 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000108"/>
            <a:ext cx="2928926" cy="2500330"/>
          </a:xfrm>
          <a:prstGeom prst="rect">
            <a:avLst/>
          </a:prstGeom>
          <a:noFill/>
        </p:spPr>
      </p:pic>
      <p:pic>
        <p:nvPicPr>
          <p:cNvPr id="24586" name="Picture 10" descr="Related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000108"/>
            <a:ext cx="3143272" cy="1814514"/>
          </a:xfrm>
          <a:prstGeom prst="rect">
            <a:avLst/>
          </a:prstGeom>
          <a:noFill/>
        </p:spPr>
      </p:pic>
      <p:pic>
        <p:nvPicPr>
          <p:cNvPr id="24588" name="Picture 12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786058"/>
            <a:ext cx="3276573" cy="2151646"/>
          </a:xfrm>
          <a:prstGeom prst="rect">
            <a:avLst/>
          </a:prstGeom>
          <a:noFill/>
        </p:spPr>
      </p:pic>
      <p:pic>
        <p:nvPicPr>
          <p:cNvPr id="24590" name="Picture 14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884003"/>
            <a:ext cx="3071770" cy="1973997"/>
          </a:xfrm>
          <a:prstGeom prst="rect">
            <a:avLst/>
          </a:prstGeom>
          <a:noFill/>
        </p:spPr>
      </p:pic>
      <p:pic>
        <p:nvPicPr>
          <p:cNvPr id="24592" name="Picture 16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4929198"/>
            <a:ext cx="3075776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-10"/>
          <a:ext cx="9144032" cy="6817976"/>
        </p:xfrm>
        <a:graphic>
          <a:graphicData uri="http://schemas.openxmlformats.org/drawingml/2006/table">
            <a:tbl>
              <a:tblPr/>
              <a:tblGrid>
                <a:gridCol w="6681734"/>
                <a:gridCol w="1577090"/>
                <a:gridCol w="885208"/>
              </a:tblGrid>
              <a:tr h="158566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Przybory toaletowe oraz leki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Kabinowy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Rejestrowany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962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Aerozole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00" b="1" dirty="0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 err="1">
                          <a:latin typeface="Franklin Gothic Book"/>
                          <a:ea typeface="Times New Roman"/>
                          <a:cs typeface="Times New Roman"/>
                        </a:rPr>
                        <a:t>Aplikator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 aerozolu musi być zabezpieczony pokrywą w taki sposób, aby zapobiec niezamierzonemu uwolnieniu zawartości opakowania.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Całkowita masa netto każdego pojedynczego opakowania artykułu nie może przekraczać 0,5 kg lub 0,5 L.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Całkowita masa netto wszystkich tych artykułów przewożonych przez pasażera zarówno w bagażu kabinowym jak i rejestrowanym nie może przekraczać 2 kg lub 2 L.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66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Brzytwy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66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Cążki do paznokci i skórek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383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Dezodoranty żelowe lub w aerozolu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Franklin Gothic Book"/>
                          <a:ea typeface="Times New Roman"/>
                          <a:cs typeface="Times New Roman"/>
                        </a:rPr>
                        <a:t>Uwaga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pl-PL" sz="1000" dirty="0" err="1">
                          <a:latin typeface="Franklin Gothic Book"/>
                          <a:ea typeface="Times New Roman"/>
                          <a:cs typeface="Times New Roman"/>
                        </a:rPr>
                        <a:t>Antyperspiranty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 w postaci stałej lub proszkowej w bagażu kabinowym nie podlegają ograniczeniom.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00" b="1" dirty="0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 err="1">
                          <a:latin typeface="Franklin Gothic Book"/>
                          <a:ea typeface="Times New Roman"/>
                          <a:cs typeface="Times New Roman"/>
                        </a:rPr>
                        <a:t>Aplikator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 aerozolu musi być zabezpieczony pokrywą w taki sposób, aby zapobiec niezamierzonemu uwolnieniu zawartości opakowania.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Całkowita masa netto każdego pojedynczego opakowania artykułu nie może przekraczać 0,5 kg lub 0,5 L.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Całkowita masa netto wszystkich tych artykułów przewożonych przez pasażera zarówno w bagażu kabinowym jak i rejestrowanym nie może przekraczać 2 kg lub 2 L.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23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Krople do oczu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00" b="1" dirty="0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 Przedmioty te są traktowane jako niezbędne leki ogólnodostępne. Są one dozwolone do przewozu w objętości większej niż 100 ml w bagażu kabinowym. Płyny te należy zgłosić osobno w trakcie kontroli bezpieczeństwa.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4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Kulki do kąpieli, olejki do kąpieli, substancje nawilżające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42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Lakier do paznokci i płyn do zmywania paznokci </a:t>
                      </a:r>
                      <a:r>
                        <a:rPr lang="pl-PL" sz="1000" b="1" u="sng">
                          <a:latin typeface="Franklin Gothic Book"/>
                          <a:ea typeface="Times New Roman"/>
                          <a:cs typeface="Times New Roman"/>
                        </a:rPr>
                        <a:t>(z wyjątkiem oznaczonych: łatwopalne)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3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Leki zawierające alkohol 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lekarstwa w płynie </a:t>
                      </a:r>
                      <a:r>
                        <a:rPr lang="pl-PL" sz="1000" b="1" u="sng">
                          <a:latin typeface="Franklin Gothic Book"/>
                          <a:ea typeface="Times New Roman"/>
                          <a:cs typeface="Times New Roman"/>
                        </a:rPr>
                        <a:t>niezbędne podczas podróży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dostępne bez recepty zwolnione są z ograniczeń. Pasażer może być poproszony o potwierdzenie ich autentyczności.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48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Mascara w płynie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Mascara w postaci stałej w bagażu kabinowym nie podlega ograniczeniom ilościowym/objętościowym.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66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Maszynki do golenia – w tym jednorazowe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834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Mydło w płynie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: Mydło w postaci stałej w bagażu kabinowym nie podlega ograniczeniom ilościowym/objętościowym.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87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Odplamiacze</a:t>
                      </a:r>
                    </a:p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b="1" u="sng">
                          <a:latin typeface="Franklin Gothic Book"/>
                          <a:ea typeface="Times New Roman"/>
                          <a:cs typeface="Times New Roman"/>
                        </a:rPr>
                        <a:t>wykluczając odplamiacze które zawierają substancje zabronione do przewozu, np. chlor.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32">
                <a:tc>
                  <a:txBody>
                    <a:bodyPr/>
                    <a:lstStyle/>
                    <a:p>
                      <a:pPr algn="jus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Odsłonięte golarki i ostrza (z wyjątkiem zabezpieczonych lub jednorazowych maszynek do golenia z ostrzami zamkniętymi w osłonce).</a:t>
                      </a: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3251" marR="33251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" y="0"/>
          <a:ext cx="9144000" cy="6922165"/>
        </p:xfrm>
        <a:graphic>
          <a:graphicData uri="http://schemas.openxmlformats.org/drawingml/2006/table">
            <a:tbl>
              <a:tblPr/>
              <a:tblGrid>
                <a:gridCol w="6729107"/>
                <a:gridCol w="1137313"/>
                <a:gridCol w="1277580"/>
              </a:tblGrid>
              <a:tr h="721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Ogólnodostępne (bez recepty) leki zawierające płyny i żele takie jak syrop na kaszel, pigułki powlekane żelem, spray udrożniający górne drogi oddechowe, odżywcze produkty homeopatyczne zawierające żel, itp.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lekarstwa w płynie </a:t>
                      </a:r>
                      <a:r>
                        <a:rPr lang="pl-PL" sz="1000" b="1" u="sng">
                          <a:latin typeface="Franklin Gothic Book"/>
                          <a:ea typeface="Times New Roman"/>
                          <a:cs typeface="Times New Roman"/>
                        </a:rPr>
                        <a:t>niezbędne podczas podróży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dostępne bez recepty zwolnione są z ograniczeń. Pasażer może być poproszony o potwierdzenie ich autentyczności.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Pasta do zębów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proszek do zębów w bagażu kabinowym nie podlega ograniczeniom ilościowym/objętościowym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Perfumy, woda kolońska, inne kosmetyki w postaci aerozolu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 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Aplikator aerozolu musi być zabezpieczony pokrywą w taki sposób, aby zapobiec niezamierzonemu uwolnieniu zawartości opakowania.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Całkowita masa netto każdego pojedynczego opakowania artykułu nie może przekraczać 0,5 kg lub 0,5 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Całkowita masa netto wszystkich tych artykułów przewożonych przez pasażera zarówno w bagażu kabinowym jak i rejestrowanym nie może przekraczać 2 kg lub 2 L.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Pilnik do paznokci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Płyny do dezynfekcji (wykluczając wszystkie ze stężeniem alkoholu pow. 70%)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przewóz płynów z zawartością alkoholu powyżej 70% jest całkowicie zabroniony.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Płyn do płukania ust 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Płyn przeciwko owadom: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wykluczając płyny które zawierają substancje toksyczne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Płynne błyszczyki i inne płyny do ust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: szminki w postaci stałej w bagażu podręcznym nie podlegają ograniczeniom objętościowym.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Płyny do demakijażu i toniki do czyszczenia twarzy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Płyny do kąpieli (w żelu lub w płynie)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Podkłady do makijażu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: Podkłady z </a:t>
                      </a:r>
                      <a:r>
                        <a:rPr lang="pl-PL" sz="10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pudru lub w sztyfcie w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bagażu kabinowym nie podlegają ograniczeniom ilościowym/objętościowym.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Roztwór soli fizjologicznej, płyn do soczewek kontaktowych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 Substancje te są traktowane jako niezbędne leki ogólnodostępne. Są one dozwolone do przewozu w bagażu kabinowym, w objętości adekwatnej do długości podróży. Płyny te należy zgłosić osobno w trakcie kontroli bezpieczeństwa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Stanik z wypełnieniem żelowym lub podobne protezy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Szampony i odżywki do włosów</a:t>
                      </a: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6000768"/>
        </p:xfrm>
        <a:graphic>
          <a:graphicData uri="http://schemas.openxmlformats.org/drawingml/2006/table">
            <a:tbl>
              <a:tblPr/>
              <a:tblGrid>
                <a:gridCol w="6729106"/>
                <a:gridCol w="1137313"/>
                <a:gridCol w="1277581"/>
              </a:tblGrid>
              <a:tr h="124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Woda utleniona (3% nadtlenek wodoru) dostępna w aptekach do przemywania ran</a:t>
                      </a: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Wszystkie kremy i płyny kosmetyczne, w tym emulsje do opalania, nawilżające, itp.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 niektóre kremy mogą być traktowane jako niezbędne medykamenty i nie będą podlegać ograniczeniom dotyczącym objętości (maści na wysypkę i inne do pierwszej pomocy).</a:t>
                      </a: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Żel do układania włosów (w tym lakier w aerozolu)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Uwaga: 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Aplikator aerozolu musi być zabezpieczony pokrywą w taki sposób, aby zapobiec niezamierzonemu uwolnieniu zawartości opakowania.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Całkowita masa netto każdego pojedynczego opakowania aerozolu nie może przekraczać 0,5 kg lub 0,5 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Całkowita masa netto wszystkich tych artykułów przewożonych przez pasażera zarówno w bagażu kabinowym jak i rejestrowanym nie może przekraczać 2 kg lub 2 L.</a:t>
                      </a: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Żele lub balsamy do ust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Franklin Gothic Book"/>
                          <a:ea typeface="Times New Roman"/>
                          <a:cs typeface="Times New Roman"/>
                        </a:rPr>
                        <a:t>Uwaga</a:t>
                      </a: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: Szminki w postaci stałej w bagażu podręcznym nie podlegają ograniczeniom objętościowym.</a:t>
                      </a: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Żyletki luzem</a:t>
                      </a: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6958248"/>
        </p:xfrm>
        <a:graphic>
          <a:graphicData uri="http://schemas.openxmlformats.org/drawingml/2006/table">
            <a:tbl>
              <a:tblPr/>
              <a:tblGrid>
                <a:gridCol w="6685505"/>
                <a:gridCol w="1529833"/>
                <a:gridCol w="92866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Żywność i napoje 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Kabinowy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Rejestrowany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Alkohol i inne płynne produkty kupione w sklepach bezcłowych ulokowanych w strefach, do których dostęp mają wyłącznie pasażerowie z ważnym biletem, najczęściej za linią kontroli bezpieczeństwa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Bita śmietana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Budyń gotowy, galaretka gotowe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Jedzenie dla niemowląt, sok, woda, mleko z piersi i inne przedmioty dla dziecka – dozwolone są do przewozu w bagażu kabinowym.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W/w płyny należy zgłosić osobno w trakcie kontroli bezpieczeństwa.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Jogurt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Miód</a:t>
                      </a:r>
                    </a:p>
                  </a:txBody>
                  <a:tcPr marL="32657" marR="32657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Napoje (w tym woda i alkohole o zawartości alkoholu do 70%) przyniesione z domu lub zakupione przed punktem kontroli bezpieczeństwa w pojemnikach większych niż 100 ml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Napoje (w tym woda i alkohole o zawartości alkoholu do 70%) przyniesione z domu lub zakupione przed punktem kontroli bezpieczeństwa w pojemnikach nie większych niż 100 ml i w zamykanej torebce plastikowej o objętości 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Napoje zakupione po kontroli bezpieczeństwa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Produkty spożywcze w puszkach lub słoikach, takie jak zupy, sosy, masło orzechowe, owoce, warzywa, galaretki, serki, przyprawy, konfitura klonowa do smarowania, czekolada do smarowania, miód, syrop klonowy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Ser „miękki” w opakowaniu próżniowym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Ser twardy typu parmezan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Żelatyna (i inne substancje spożywcze oparte na żelach)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Żelatyna w proszku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Żelowe odżywki sportowe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latin typeface="Franklin Gothic Book"/>
                          <a:ea typeface="Times New Roman"/>
                          <a:cs typeface="Times New Roman"/>
                        </a:rPr>
                        <a:t>Żywność w postaci stałej, np. kanapki, mięso, owoce, warzywa, ciasta, ciastka, herbatniki, chrupki, sery, orzechy, batoniki zbożowe, twarde cukierki nie podlegają ograniczeniom ilościowym/objętościowym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92D05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89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00" b="1" dirty="0">
                          <a:latin typeface="Franklin Gothic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>
                          <a:latin typeface="Franklin Gothic Book"/>
                          <a:ea typeface="Times New Roman"/>
                          <a:cs typeface="Times New Roman"/>
                        </a:rPr>
                        <a:t>Lista nie wyczerpuje wszystkich możliwych artykułów. Należy porównać artykuł przeznaczony do przewozu z listą artykułów zabronionych. W przypadku wątpliwości należy artykuł spakować do bagażu rejestrowanego lub zasięgnąć opinii u przewoźnika lotniczego.</a:t>
                      </a:r>
                    </a:p>
                  </a:txBody>
                  <a:tcPr marL="32657" marR="32657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1" y="1"/>
          <a:ext cx="9144002" cy="6917876"/>
        </p:xfrm>
        <a:graphic>
          <a:graphicData uri="http://schemas.openxmlformats.org/drawingml/2006/table">
            <a:tbl>
              <a:tblPr/>
              <a:tblGrid>
                <a:gridCol w="6710548"/>
                <a:gridCol w="1084494"/>
                <a:gridCol w="1348960"/>
              </a:tblGrid>
              <a:tr h="177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Artykuły medyczne 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Franklin Gothic Book"/>
                          <a:ea typeface="Times New Roman"/>
                          <a:cs typeface="Times New Roman"/>
                        </a:rPr>
                        <a:t>Kabinowy</a:t>
                      </a:r>
                      <a:endParaRPr lang="pl-PL" sz="120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Franklin Gothic Book"/>
                          <a:ea typeface="Times New Roman"/>
                          <a:cs typeface="Times New Roman"/>
                        </a:rPr>
                        <a:t>Rejestrowany</a:t>
                      </a:r>
                      <a:endParaRPr lang="pl-PL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dirty="0">
                          <a:latin typeface="Franklin Gothic Book"/>
                          <a:ea typeface="Times New Roman"/>
                          <a:cs typeface="Times New Roman"/>
                        </a:rPr>
                        <a:t>Wózki inwalidzkie i inne urządzenia do wspomagania mobilności zasilane bateriami lub akumulatorami za uprzednią zgodą przewoźnika lotniczego i pod warunkiem, że bateria lub akumulator jest odłączony i zabezpieczony przed ewentualnym zwarciem oraz jest mocno i bezpiecznie przymocowany do urządzenia.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C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50" b="1" dirty="0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50" dirty="0">
                          <a:latin typeface="Franklin Gothic Book"/>
                          <a:ea typeface="Times New Roman"/>
                          <a:cs typeface="Times New Roman"/>
                        </a:rPr>
                        <a:t> Przed podróżą prosimy skonsultować się z przewoźnikiem lotniczym w celu ustalenia szczegółowych warunków przewozu.</a:t>
                      </a:r>
                    </a:p>
                  </a:txBody>
                  <a:tcPr marL="40460" marR="40460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5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Leki na receptę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 płynne leki na receptę są zwolnione z ograniczeń objętościowych / ilościowych i mogą być przewożone w ilości większej niż 100 ml, jeżeli są niezbędne dla pasażera z przyczyn zdrowotnych podczas podróży. Leki te należy zgłosić osobno w trakcie kontroli bezpieczeństwa. W razie konieczności pasażer musi być w stanie przedstawić dowód na autentyczność dopuszczonego płynu</a:t>
                      </a:r>
                      <a:r>
                        <a:rPr lang="pl-PL" sz="1050" b="1">
                          <a:solidFill>
                            <a:srgbClr val="993366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.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Leki zawierające płyny i żele takie jak syrop na kaszel, pigułki powlekane żelem, spray udrożniający górne drogi oddechowe, odżywcze produkty homeopatyczne zawierające żel itp.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 lekarstwa w płynie </a:t>
                      </a:r>
                      <a:r>
                        <a:rPr lang="pl-PL" sz="1050" b="1" u="sng">
                          <a:latin typeface="Franklin Gothic Book"/>
                          <a:ea typeface="Times New Roman"/>
                          <a:cs typeface="Times New Roman"/>
                        </a:rPr>
                        <a:t>niezbędne podczas podróży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 dostępne bez recepty zwolnione są z ograniczeń. Pasażer może być poproszony o potwierdzenie ich autentyczności.</a:t>
                      </a: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Tak, w pojemniku 100 ml lub mniejszym 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Zasobniki z tlenem lub powietrzem dla celów medycznych (przepisane przez lekarza - zaświadczenie).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C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5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 Butla nie może przekroczyć 5 kg wagi brutto.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Przed podróżą prosimy skonsultować się z przewoźnikiem lotniczym w celu ustalenia szczegółowych warunków przewozu.</a:t>
                      </a:r>
                    </a:p>
                  </a:txBody>
                  <a:tcPr marL="40460" marR="40460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50" b="1">
                          <a:solidFill>
                            <a:srgbClr val="C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50" b="1">
                          <a:solidFill>
                            <a:srgbClr val="C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Przenośne medyczne urządzenia elektroniczne; w tym defibrylatory typu AED, aparat do leczenia obturacyjnego bezdechu sennego typu CPAP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l-PL" sz="1050" i="1">
                          <a:latin typeface="Franklin Gothic Book"/>
                          <a:ea typeface="Times New Roman"/>
                          <a:cs typeface="Times New Roman"/>
                        </a:rPr>
                        <a:t>Continous Positive Airway Pressure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), itp. zasilane bateriami lub akumulatorami za uprzednią zgodą przewoźnika lotniczego.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Nie więcej niż dwie zapasowe baterie/akumulatory zapasowe mogą być przewożone przez jednego pasażera.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u="sng">
                          <a:latin typeface="Franklin Gothic Book"/>
                          <a:ea typeface="Times New Roman"/>
                          <a:cs typeface="Times New Roman"/>
                        </a:rPr>
                        <a:t>Baterie/akumulatory zapasowe muszą być zabezpieczone przed ewentualnym zwarciem i znajdować się w bagażu kabinowym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b="1">
                          <a:latin typeface="Franklin Gothic Book"/>
                          <a:ea typeface="Times New Roman"/>
                          <a:cs typeface="Times New Roman"/>
                        </a:rPr>
                        <a:t>Uwaga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: Woda destylowana wykorzystywana przez urządzenie jest zwolniona z ograniczeń w przewozach płynów. Zaleca się, w celu ułatwienia procesu kontroli bezpieczeństwa, by pasażer posiadał przy sobie odpowiednią dokumentację medyczną.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C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l-PL" sz="1050" b="1">
                          <a:latin typeface="Franklin Gothic Book"/>
                          <a:ea typeface="Times New Roman"/>
                          <a:cs typeface="Times New Roman"/>
                        </a:rPr>
                        <a:t>Uwaga:</a:t>
                      </a:r>
                      <a:r>
                        <a:rPr lang="pl-PL" sz="1050">
                          <a:latin typeface="Franklin Gothic Book"/>
                          <a:ea typeface="Times New Roman"/>
                          <a:cs typeface="Times New Roman"/>
                        </a:rPr>
                        <a:t> Przed podróżą prosimy skonsultować się z przewoźnikiem lotniczym w celu ustalenia szczegółowych warunków przewozu.</a:t>
                      </a:r>
                    </a:p>
                  </a:txBody>
                  <a:tcPr marL="40460" marR="40460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5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r>
                        <a:rPr lang="pl-PL" sz="1050" b="1">
                          <a:solidFill>
                            <a:srgbClr val="FF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*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Medyczny lub kliniczny termometr zawierający rtęć (jeden mały medyczny lub kliniczny termometr rtęciowy do osobistego użytku, w etui ochronnym).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5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dirty="0">
                          <a:latin typeface="Franklin Gothic Book"/>
                          <a:ea typeface="Times New Roman"/>
                          <a:cs typeface="Times New Roman"/>
                        </a:rPr>
                        <a:t>Strzykawki, igły podskórne do osobistego użytku w celach medycznych, jeżeli igła jest osadzona w osłonie i pasażer posiada lek, którego zastosowanie wymaga strzykawki, igły podskórnej, i jeżeli lek ten posiada oznakowanie przedstawiające jego nazwę oraz albo nazwę apteki, która wydała lek, albo nazwę producenta.</a:t>
                      </a:r>
                    </a:p>
                  </a:txBody>
                  <a:tcPr marL="40460" marR="40460" marT="0" marB="0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5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99CC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5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0460" marR="40460" marT="0" marB="0" anchor="ctr">
                    <a:lnL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2982</Words>
  <Application>Microsoft Office PowerPoint</Application>
  <PresentationFormat>Pokaz na ekranie (4:3)</PresentationFormat>
  <Paragraphs>400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Ministerstwo Spraw Zagranicznych  a  Królestwo Hiszpanii</vt:lpstr>
      <vt:lpstr>Ministerstwo Spraw Zagranicznych – Królestwo Hiszpanii</vt:lpstr>
      <vt:lpstr>Jak spakować bagaż podręczny do samolotu?</vt:lpstr>
      <vt:lpstr>Co spakować ?  Jak spakować ?</vt:lpstr>
      <vt:lpstr>Slajd 5</vt:lpstr>
      <vt:lpstr>Slajd 6</vt:lpstr>
      <vt:lpstr>Slajd 7</vt:lpstr>
      <vt:lpstr>Slajd 8</vt:lpstr>
      <vt:lpstr>Slajd 9</vt:lpstr>
      <vt:lpstr>Slajd 10</vt:lpstr>
      <vt:lpstr>Slajd 11</vt:lpstr>
      <vt:lpstr>Co Nas czeka ? SEVILLA !!!!</vt:lpstr>
      <vt:lpstr>Slajd 13</vt:lpstr>
      <vt:lpstr>Slajd 14</vt:lpstr>
      <vt:lpstr>Polak za granicą</vt:lpstr>
      <vt:lpstr>Slajd 16</vt:lpstr>
      <vt:lpstr>Gdzie jest… ?  - Donde esta…? 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kk</dc:creator>
  <cp:lastModifiedBy>np350v5c-s0vpl</cp:lastModifiedBy>
  <cp:revision>72</cp:revision>
  <dcterms:created xsi:type="dcterms:W3CDTF">2017-06-12T17:21:05Z</dcterms:created>
  <dcterms:modified xsi:type="dcterms:W3CDTF">2018-06-29T06:01:50Z</dcterms:modified>
</cp:coreProperties>
</file>