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D5206BF-0B03-4ECE-AE6B-7D1D3A5D928A}" type="datetimeFigureOut">
              <a:rPr lang="pl-PL" smtClean="0"/>
              <a:pPr/>
              <a:t>2016-12-11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0151233-62D5-49D2-9EE3-069CA2CF01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06BF-0B03-4ECE-AE6B-7D1D3A5D928A}" type="datetimeFigureOut">
              <a:rPr lang="pl-PL" smtClean="0"/>
              <a:pPr/>
              <a:t>2016-12-11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1233-62D5-49D2-9EE3-069CA2CF01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06BF-0B03-4ECE-AE6B-7D1D3A5D928A}" type="datetimeFigureOut">
              <a:rPr lang="pl-PL" smtClean="0"/>
              <a:pPr/>
              <a:t>2016-12-11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1233-62D5-49D2-9EE3-069CA2CF01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D5206BF-0B03-4ECE-AE6B-7D1D3A5D928A}" type="datetimeFigureOut">
              <a:rPr lang="pl-PL" smtClean="0"/>
              <a:pPr/>
              <a:t>2016-12-11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1233-62D5-49D2-9EE3-069CA2CF01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D5206BF-0B03-4ECE-AE6B-7D1D3A5D928A}" type="datetimeFigureOut">
              <a:rPr lang="pl-PL" smtClean="0"/>
              <a:pPr/>
              <a:t>2016-12-11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0151233-62D5-49D2-9EE3-069CA2CF010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5206BF-0B03-4ECE-AE6B-7D1D3A5D928A}" type="datetimeFigureOut">
              <a:rPr lang="pl-PL" smtClean="0"/>
              <a:pPr/>
              <a:t>2016-12-11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151233-62D5-49D2-9EE3-069CA2CF01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D5206BF-0B03-4ECE-AE6B-7D1D3A5D928A}" type="datetimeFigureOut">
              <a:rPr lang="pl-PL" smtClean="0"/>
              <a:pPr/>
              <a:t>2016-12-11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0151233-62D5-49D2-9EE3-069CA2CF01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06BF-0B03-4ECE-AE6B-7D1D3A5D928A}" type="datetimeFigureOut">
              <a:rPr lang="pl-PL" smtClean="0"/>
              <a:pPr/>
              <a:t>2016-12-11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1233-62D5-49D2-9EE3-069CA2CF01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5206BF-0B03-4ECE-AE6B-7D1D3A5D928A}" type="datetimeFigureOut">
              <a:rPr lang="pl-PL" smtClean="0"/>
              <a:pPr/>
              <a:t>2016-12-11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151233-62D5-49D2-9EE3-069CA2CF01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D5206BF-0B03-4ECE-AE6B-7D1D3A5D928A}" type="datetimeFigureOut">
              <a:rPr lang="pl-PL" smtClean="0"/>
              <a:pPr/>
              <a:t>2016-12-11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0151233-62D5-49D2-9EE3-069CA2CF01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D5206BF-0B03-4ECE-AE6B-7D1D3A5D928A}" type="datetimeFigureOut">
              <a:rPr lang="pl-PL" smtClean="0"/>
              <a:pPr/>
              <a:t>2016-12-11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0151233-62D5-49D2-9EE3-069CA2CF01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D5206BF-0B03-4ECE-AE6B-7D1D3A5D928A}" type="datetimeFigureOut">
              <a:rPr lang="pl-PL" smtClean="0"/>
              <a:pPr/>
              <a:t>2016-12-11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0151233-62D5-49D2-9EE3-069CA2CF01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8280920" cy="2664296"/>
          </a:xfrm>
          <a:noFill/>
        </p:spPr>
        <p:txBody>
          <a:bodyPr>
            <a:noAutofit/>
          </a:bodyPr>
          <a:lstStyle/>
          <a:p>
            <a:pPr algn="l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5400" b="1" dirty="0" smtClean="0"/>
              <a:t>Projekt : „Nowoczesny nauczyciel kluczem do sukcesu uczniów ”</a:t>
            </a:r>
            <a:endParaRPr lang="pl-PL" sz="5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4509120"/>
            <a:ext cx="8532440" cy="1152128"/>
          </a:xfrm>
          <a:noFill/>
        </p:spPr>
        <p:txBody>
          <a:bodyPr>
            <a:noAutofit/>
          </a:bodyPr>
          <a:lstStyle/>
          <a:p>
            <a:pPr algn="l"/>
            <a:r>
              <a:rPr lang="pl-PL" sz="3600" b="1" dirty="0" smtClean="0">
                <a:solidFill>
                  <a:schemeClr val="tx1"/>
                </a:solidFill>
              </a:rPr>
              <a:t>Nr projektu: </a:t>
            </a:r>
          </a:p>
          <a:p>
            <a:pPr algn="l"/>
            <a:r>
              <a:rPr lang="pl-PL" sz="3600" b="1" dirty="0" smtClean="0">
                <a:solidFill>
                  <a:schemeClr val="tx1"/>
                </a:solidFill>
              </a:rPr>
              <a:t>2016-1-PL01-KA101-024269</a:t>
            </a:r>
            <a:endParaRPr lang="pl-PL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logo fundus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100811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115212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logo un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30425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2981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 smtClean="0"/>
              <a:t>PRZEWIDYWANE REZULTATY</a:t>
            </a:r>
            <a:br>
              <a:rPr lang="pl-PL" sz="3200" b="1" dirty="0" smtClean="0"/>
            </a:br>
            <a:r>
              <a:rPr lang="pl-PL" sz="3200" b="1" dirty="0" smtClean="0"/>
              <a:t> I ODZIAŁYWANIE PROJEKTU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7211144" cy="4354504"/>
          </a:xfrm>
        </p:spPr>
        <p:txBody>
          <a:bodyPr>
            <a:normAutofit fontScale="92500" lnSpcReduction="10000"/>
          </a:bodyPr>
          <a:lstStyle/>
          <a:p>
            <a:r>
              <a:rPr lang="pl-PL" sz="2400" b="1" dirty="0" smtClean="0"/>
              <a:t>Nabycie umiejętności posługiwania się językiem angielskim w stopniu umożliwiającym kontynuację na kursach w Polsce.</a:t>
            </a:r>
          </a:p>
          <a:p>
            <a:r>
              <a:rPr lang="pl-PL" sz="2400" b="1" dirty="0" smtClean="0"/>
              <a:t>Uzyskanie Paszportu Językowego </a:t>
            </a:r>
            <a:r>
              <a:rPr lang="pl-PL" sz="2400" b="1" dirty="0" err="1" smtClean="0"/>
              <a:t>Europass</a:t>
            </a:r>
            <a:r>
              <a:rPr lang="pl-PL" sz="2400" b="1" dirty="0" smtClean="0"/>
              <a:t> przez uczestników kursu.</a:t>
            </a:r>
          </a:p>
          <a:p>
            <a:r>
              <a:rPr lang="pl-PL" sz="2400" b="1" dirty="0" smtClean="0"/>
              <a:t>Dzięki opanowaniu podstaw języka angielskiego umożliwienie udziału w Akcji KA2 programu Erasmus+.</a:t>
            </a:r>
          </a:p>
          <a:p>
            <a:r>
              <a:rPr lang="pl-PL" sz="2400" b="1" dirty="0" smtClean="0"/>
              <a:t>Wdrażanie słownictwa zawodowego na poszczególnych lekcjach.</a:t>
            </a:r>
          </a:p>
          <a:p>
            <a:r>
              <a:rPr lang="pl-PL" sz="2400" b="1" dirty="0" smtClean="0"/>
              <a:t>Włączanie większej liczby nauczycieli do pracy w projektach międzynarodowych.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/>
          </a:p>
        </p:txBody>
      </p:sp>
      <p:pic>
        <p:nvPicPr>
          <p:cNvPr id="4" name="Picture 2" descr="logo fundus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100811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115212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ogo un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30425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4368" y="4437112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2520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546088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Podniesienie jakości współpracy międzynarodowej.</a:t>
            </a:r>
          </a:p>
          <a:p>
            <a:r>
              <a:rPr lang="pl-PL" sz="2400" b="1" dirty="0" smtClean="0"/>
              <a:t>Pogłębienie u wszystkich grup odbiorców projektu postaw tolerancji i otwartości dla </a:t>
            </a:r>
            <a:r>
              <a:rPr lang="pl-PL" sz="2400" b="1" dirty="0" err="1" smtClean="0"/>
              <a:t>szystkich</a:t>
            </a:r>
            <a:r>
              <a:rPr lang="pl-PL" sz="2400" b="1" dirty="0" smtClean="0"/>
              <a:t> osób i kultur.</a:t>
            </a:r>
          </a:p>
          <a:p>
            <a:r>
              <a:rPr lang="pl-PL" sz="2400" b="1" dirty="0" smtClean="0"/>
              <a:t>Zwiększenie znaczenia szkoły w wymiarze europejskim.</a:t>
            </a:r>
            <a:endParaRPr lang="pl-PL" sz="2400" b="1" dirty="0"/>
          </a:p>
        </p:txBody>
      </p:sp>
      <p:pic>
        <p:nvPicPr>
          <p:cNvPr id="4" name="Picture 2" descr="logo fundus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100811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115212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ogo un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30425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zsz.ehost.pl/graph/zdj/info/szkol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3789040"/>
            <a:ext cx="6192688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91264" cy="129614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NOWOCZESNA SZKOŁA TO NOWOCZESNY NAUCZYCIEL !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204864"/>
            <a:ext cx="8003232" cy="4249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/>
              <a:t>Kierowanie się tym hasłem wymaga ciągłej gotowości do podnoszenia swoich kwalifikacji zawodowych. </a:t>
            </a:r>
          </a:p>
          <a:p>
            <a:pPr>
              <a:buNone/>
            </a:pPr>
            <a:r>
              <a:rPr lang="pl-PL" sz="2400" b="1" dirty="0" smtClean="0"/>
              <a:t>Chcemy umożliwić pracownikom doskonalenie w posługiwaniu się językiem angielskim i liczymy, że niniejszy projekt zachęci oraz zmotywuje nauczycieli do nauki języka angielskiego bez którego nowoczesna szkoła nie może istnieć.</a:t>
            </a:r>
          </a:p>
          <a:p>
            <a:pPr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b="1" dirty="0" smtClean="0"/>
              <a:t>                                            </a:t>
            </a:r>
            <a:r>
              <a:rPr lang="pl-PL" sz="2400" i="1" dirty="0" smtClean="0"/>
              <a:t>Zespół projektowy</a:t>
            </a:r>
          </a:p>
          <a:p>
            <a:pPr algn="r">
              <a:buNone/>
            </a:pPr>
            <a:endParaRPr lang="pl-PL" sz="2400" dirty="0"/>
          </a:p>
        </p:txBody>
      </p:sp>
      <p:pic>
        <p:nvPicPr>
          <p:cNvPr id="4" name="Picture 2" descr="logo fundus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100811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115212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ogo un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30425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 PROJEKCIE</a:t>
            </a:r>
          </a:p>
          <a:p>
            <a:pPr algn="ctr">
              <a:buNone/>
            </a:pPr>
            <a:endParaRPr lang="pl-PL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pl-PL" b="1" dirty="0" smtClean="0"/>
              <a:t>Projekt zatwierdzony do realizacji ze środków Europejskiego Funduszu Społecznego, Program Operacyjny Wiedza Edukacja Rozwój  (PO WER) w ramach projektu </a:t>
            </a:r>
          </a:p>
          <a:p>
            <a:pPr>
              <a:buNone/>
            </a:pPr>
            <a:r>
              <a:rPr lang="pl-PL" b="1" dirty="0" smtClean="0"/>
              <a:t>„</a:t>
            </a:r>
            <a:r>
              <a:rPr lang="pl-PL" b="1" i="1" dirty="0" smtClean="0"/>
              <a:t>Staże zagraniczne dla uczniów </a:t>
            </a:r>
          </a:p>
          <a:p>
            <a:pPr>
              <a:buNone/>
            </a:pPr>
            <a:r>
              <a:rPr lang="pl-PL" b="1" i="1" dirty="0" smtClean="0"/>
              <a:t>i absolwentów szkół zawodowych oraz mobilność kadry kształcenia zawodowego</a:t>
            </a:r>
            <a:r>
              <a:rPr lang="pl-PL" b="1" dirty="0" smtClean="0"/>
              <a:t>”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  <p:pic>
        <p:nvPicPr>
          <p:cNvPr id="4" name="Picture 2" descr="logo fundus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100811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115212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ogo un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30425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698500" y="1628775"/>
            <a:ext cx="8445500" cy="44656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/>
              <a:t>Projekt „ Nowoczesny nauczyciel kluczem do sukcesu uczniów” realizowany jest na zasadach programu Erasmus+, </a:t>
            </a:r>
          </a:p>
          <a:p>
            <a:pPr>
              <a:buNone/>
            </a:pPr>
            <a:r>
              <a:rPr lang="pl-PL" b="1" dirty="0" smtClean="0"/>
              <a:t>a współfinansowany przez Unię Europejską ze środków Europejskiego Funduszu Społecznego ( PO WER).</a:t>
            </a:r>
          </a:p>
          <a:p>
            <a:pPr>
              <a:buNone/>
            </a:pPr>
            <a:r>
              <a:rPr lang="pl-PL" b="1" dirty="0" smtClean="0"/>
              <a:t>Na realizację tego projektu beneficjent otrzymał kwotę dofinansowania w wysokości </a:t>
            </a:r>
          </a:p>
          <a:p>
            <a:pPr>
              <a:buNone/>
            </a:pPr>
            <a:r>
              <a:rPr lang="pl-PL" b="1" i="1" u="sng" dirty="0" smtClean="0"/>
              <a:t> 131 439,14 PLN.</a:t>
            </a:r>
            <a:endParaRPr lang="pl-PL" b="1" i="1" u="sng" dirty="0"/>
          </a:p>
        </p:txBody>
      </p:sp>
      <p:pic>
        <p:nvPicPr>
          <p:cNvPr id="4" name="Picture 2" descr="logo fundus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100811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115212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ogo un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30425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399032"/>
          </a:xfrm>
        </p:spPr>
        <p:txBody>
          <a:bodyPr/>
          <a:lstStyle/>
          <a:p>
            <a:pPr algn="ctr"/>
            <a:r>
              <a:rPr lang="pl-PL" b="1" dirty="0" smtClean="0"/>
              <a:t>				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Projekt  zakłada wyjazd 12 nauczycieli </a:t>
            </a:r>
          </a:p>
          <a:p>
            <a:pPr>
              <a:buNone/>
            </a:pPr>
            <a:r>
              <a:rPr lang="pl-PL" b="1" dirty="0" smtClean="0"/>
              <a:t>na dwutygodniowy kurs języka angielskiego w Granadzie w Hiszpanii w okresie letnim.</a:t>
            </a:r>
          </a:p>
          <a:p>
            <a:pPr>
              <a:buNone/>
            </a:pPr>
            <a:r>
              <a:rPr lang="pl-PL" b="1" dirty="0" smtClean="0"/>
              <a:t>Zostaną oni wyłonieni w jasno określonym </a:t>
            </a:r>
          </a:p>
          <a:p>
            <a:pPr>
              <a:buNone/>
            </a:pPr>
            <a:r>
              <a:rPr lang="pl-PL" b="1" dirty="0" smtClean="0"/>
              <a:t>i wszystkim znanym procesie rekrutacji. Uczestnicy otrzymają Paszporty Językowe </a:t>
            </a:r>
            <a:r>
              <a:rPr lang="pl-PL" b="1" dirty="0" err="1" smtClean="0"/>
              <a:t>Europass</a:t>
            </a:r>
            <a:endParaRPr lang="pl-PL" b="1" dirty="0"/>
          </a:p>
        </p:txBody>
      </p:sp>
      <p:pic>
        <p:nvPicPr>
          <p:cNvPr id="4" name="Picture 2" descr="logo fundus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100811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115212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ogo un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30425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Znalezione obrazy dla zapytania granada campu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5085184"/>
            <a:ext cx="3384376" cy="1542281"/>
          </a:xfrm>
          <a:prstGeom prst="rect">
            <a:avLst/>
          </a:prstGeom>
          <a:noFill/>
        </p:spPr>
      </p:pic>
      <p:pic>
        <p:nvPicPr>
          <p:cNvPr id="9" name="Picture 2" descr="Znalezione obrazy dla zapytania j&amp;eogon;zyk angielski dla nauczyciel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5085184"/>
            <a:ext cx="3600400" cy="1521519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484313"/>
            <a:ext cx="8353425" cy="497046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Wyjazd na kurs językowy jest jedną z form doskonalenia zawodowego i zdobycia dodatkowych kwalifikacji przez nauczycieli nieposługujących się językiem angielskim.</a:t>
            </a:r>
          </a:p>
          <a:p>
            <a:r>
              <a:rPr lang="pl-PL" sz="2400" b="1" dirty="0" smtClean="0"/>
              <a:t>W trakcie pobytu w Hiszpanii beneficjenci będą uczestniczyć w zajęciach z języka angielskiego, a po powrocie podzielą się zdobytą wiedzą i doświadczeniem z innymi nauczycielami podczas rady pedagogicznej. Powstałe cykle reportaży, wywiady i </a:t>
            </a:r>
            <a:r>
              <a:rPr lang="pl-PL" sz="2400" b="1" dirty="0" err="1" smtClean="0"/>
              <a:t>fotorelacje</a:t>
            </a:r>
            <a:r>
              <a:rPr lang="pl-PL" sz="2400" b="1" dirty="0" smtClean="0"/>
              <a:t> posłużą do rozpowszechniania rezultatów projektu wśród pracowników szkoły, uczniów, rodziców, pracodawców i instytucji partnerskich.</a:t>
            </a:r>
          </a:p>
          <a:p>
            <a:endParaRPr lang="pl-PL" dirty="0"/>
          </a:p>
        </p:txBody>
      </p:sp>
      <p:pic>
        <p:nvPicPr>
          <p:cNvPr id="5" name="Picture 2" descr="logo fundus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100811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115212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logo un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30425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1340768"/>
            <a:ext cx="1650202" cy="165618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344816" cy="1008112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BENEFICJENT PROJEKTU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754000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             Zespół Szkół Zawodowych </a:t>
            </a:r>
          </a:p>
          <a:p>
            <a:pPr>
              <a:buNone/>
            </a:pPr>
            <a:r>
              <a:rPr lang="pl-PL" b="1" dirty="0" smtClean="0"/>
              <a:t>             im. </a:t>
            </a:r>
            <a:r>
              <a:rPr lang="pl-PL" b="1" dirty="0" err="1" smtClean="0"/>
              <a:t>mjra</a:t>
            </a:r>
            <a:r>
              <a:rPr lang="pl-PL" b="1" dirty="0" smtClean="0"/>
              <a:t> Henryka Sucharskiego</a:t>
            </a:r>
          </a:p>
          <a:p>
            <a:pPr>
              <a:buNone/>
            </a:pPr>
            <a:r>
              <a:rPr lang="pl-PL" b="1" dirty="0" smtClean="0"/>
              <a:t>           w Złotoryi ul. Wojska Polskiego 50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i="1" dirty="0" smtClean="0"/>
              <a:t>Koordynator  projektu : Jan Kotylak </a:t>
            </a:r>
            <a:endParaRPr lang="pl-PL" b="1" i="1" dirty="0"/>
          </a:p>
        </p:txBody>
      </p:sp>
      <p:pic>
        <p:nvPicPr>
          <p:cNvPr id="4" name="Picture 2" descr="logo fundus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100811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115212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ogo un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30425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501008"/>
            <a:ext cx="20882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76864" cy="792088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PARTNER HISZPAŃSKI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 smtClean="0"/>
              <a:t>Organizacją partnerską jest szkoła językowa </a:t>
            </a:r>
          </a:p>
          <a:p>
            <a:pPr algn="ctr">
              <a:buNone/>
            </a:pPr>
            <a:r>
              <a:rPr lang="pl-PL" sz="2400" b="1" i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CELEI-Educacion</a:t>
            </a:r>
            <a:r>
              <a:rPr lang="pl-PL" sz="24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400" b="1" i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Internacional</a:t>
            </a:r>
            <a:r>
              <a:rPr lang="pl-PL" sz="24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z Granady w Hiszpanii</a:t>
            </a:r>
            <a:r>
              <a:rPr lang="pl-PL" sz="2400" b="1" dirty="0" smtClean="0"/>
              <a:t>. Zatwierdzona została przez Instytut Cervantesa </a:t>
            </a:r>
          </a:p>
          <a:p>
            <a:pPr algn="ctr">
              <a:buNone/>
            </a:pPr>
            <a:r>
              <a:rPr lang="pl-PL" sz="2400" b="1" dirty="0" smtClean="0"/>
              <a:t>i posiada certyfikat jakości ISO 9001 UE. </a:t>
            </a:r>
          </a:p>
          <a:p>
            <a:pPr algn="ctr">
              <a:buNone/>
            </a:pPr>
            <a:r>
              <a:rPr lang="pl-PL" sz="2400" b="1" dirty="0" smtClean="0"/>
              <a:t>Firma posiada 30-letnie doświadczenie w realizacji projektów międzynarodowych w ramach programu ERASMUS+  Akcji KA1 w sektorach Edukacji szkolnej, Kształcenia i szkolenia zawodowego oraz Edukacji dorosłych</a:t>
            </a:r>
            <a:endParaRPr lang="pl-PL" sz="2400" b="1" dirty="0"/>
          </a:p>
        </p:txBody>
      </p:sp>
      <p:pic>
        <p:nvPicPr>
          <p:cNvPr id="4" name="Picture 2" descr="logo fundus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100811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115212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ogo un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30425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5229200"/>
            <a:ext cx="237626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8579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CELE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9984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Osiągnięcie umiejętności posługiwania się językiem angielskim na poziomie podstawowym.</a:t>
            </a:r>
          </a:p>
          <a:p>
            <a:r>
              <a:rPr lang="pl-PL" sz="2400" b="1" dirty="0" smtClean="0"/>
              <a:t>Zwiększenie motywacji i satysfakcji w codziennej pracy.</a:t>
            </a:r>
          </a:p>
          <a:p>
            <a:r>
              <a:rPr lang="pl-PL" sz="2400" b="1" dirty="0" smtClean="0"/>
              <a:t>Zrównanie szans nauczycieli przy doborze działań międzynarodowych.</a:t>
            </a:r>
          </a:p>
          <a:p>
            <a:r>
              <a:rPr lang="pl-PL" sz="2400" b="1" dirty="0" smtClean="0"/>
              <a:t>Podniesienie kwalifikacji zawodowych.</a:t>
            </a:r>
          </a:p>
          <a:p>
            <a:r>
              <a:rPr lang="pl-PL" sz="2400" b="1" dirty="0" smtClean="0"/>
              <a:t>Zwiększenie wymiaru europejskiego szkoły.</a:t>
            </a:r>
          </a:p>
          <a:p>
            <a:r>
              <a:rPr lang="pl-PL" sz="2400" b="1" dirty="0" smtClean="0"/>
              <a:t>Możliwość wymiany doświadczeń oraz</a:t>
            </a:r>
          </a:p>
          <a:p>
            <a:r>
              <a:rPr lang="pl-PL" sz="2400" b="1" dirty="0" smtClean="0"/>
              <a:t>obserwacji innych metod nauczania.</a:t>
            </a:r>
          </a:p>
          <a:p>
            <a:endParaRPr lang="pl-PL" sz="2800" dirty="0"/>
          </a:p>
        </p:txBody>
      </p:sp>
      <p:pic>
        <p:nvPicPr>
          <p:cNvPr id="4" name="Picture 2" descr="logo fundus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100811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115212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ogo un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30425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5085184"/>
            <a:ext cx="1869034" cy="162992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29814"/>
          </a:xfrm>
        </p:spPr>
        <p:txBody>
          <a:bodyPr/>
          <a:lstStyle/>
          <a:p>
            <a:pPr algn="ctr"/>
            <a:r>
              <a:rPr lang="pl-PL" b="1" dirty="0" smtClean="0"/>
              <a:t>INNE   KORZYŚCI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>
            <a:normAutofit lnSpcReduction="10000"/>
          </a:bodyPr>
          <a:lstStyle/>
          <a:p>
            <a:r>
              <a:rPr lang="pl-PL" sz="2400" b="1" dirty="0" smtClean="0"/>
              <a:t>Osiągnięcie lepszej jakości pracy kadry szkolnej i działań na korzyść uczniów.</a:t>
            </a:r>
          </a:p>
          <a:p>
            <a:r>
              <a:rPr lang="pl-PL" sz="2400" b="1" dirty="0" smtClean="0"/>
              <a:t>Osiągnięcie przez beneficjentów większego zrozumienia i wrażliwości na różnorodność socjalną i językową.</a:t>
            </a:r>
          </a:p>
          <a:p>
            <a:r>
              <a:rPr lang="pl-PL" sz="2400" b="1" dirty="0" smtClean="0"/>
              <a:t>Zwiększenie możliwości rozwoju zawodowego i kariery zawodowej.</a:t>
            </a:r>
          </a:p>
          <a:p>
            <a:r>
              <a:rPr lang="pl-PL" sz="2400" b="1" dirty="0" smtClean="0"/>
              <a:t>Przezwyciężanie barier kulturowych.</a:t>
            </a:r>
          </a:p>
          <a:p>
            <a:r>
              <a:rPr lang="pl-PL" sz="2400" b="1" dirty="0" smtClean="0"/>
              <a:t>Zwiększenie atrakcyjności nauczyciela jako osoby kształtującej ucznia.</a:t>
            </a:r>
          </a:p>
          <a:p>
            <a:r>
              <a:rPr lang="pl-PL" sz="2400" b="1" dirty="0" smtClean="0"/>
              <a:t>Promowanie szkoły jako nowoczesnej  instytucji, z kadrą nastawioną na ciągły rozwój własnych umiejętności. </a:t>
            </a:r>
          </a:p>
          <a:p>
            <a:endParaRPr lang="pl-PL" sz="2400" dirty="0"/>
          </a:p>
        </p:txBody>
      </p:sp>
      <p:pic>
        <p:nvPicPr>
          <p:cNvPr id="4" name="Picture 2" descr="logo fundus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ogozs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0"/>
            <a:ext cx="100811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Logo Ce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1152128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ogo un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0"/>
            <a:ext cx="230425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212</TotalTime>
  <Words>523</Words>
  <Application>Microsoft Office PowerPoint</Application>
  <PresentationFormat>Pokaz na ekranie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Energetyczny</vt:lpstr>
      <vt:lpstr> Projekt : „Nowoczesny nauczyciel kluczem do sukcesu uczniów ”</vt:lpstr>
      <vt:lpstr> </vt:lpstr>
      <vt:lpstr>Slajd 3</vt:lpstr>
      <vt:lpstr>    </vt:lpstr>
      <vt:lpstr>Slajd 5</vt:lpstr>
      <vt:lpstr>BENEFICJENT PROJEKTU</vt:lpstr>
      <vt:lpstr>PARTNER HISZPAŃSKI</vt:lpstr>
      <vt:lpstr>CELE PROJEKTU</vt:lpstr>
      <vt:lpstr>INNE   KORZYŚCI</vt:lpstr>
      <vt:lpstr>PRZEWIDYWANE REZULTATY  I ODZIAŁYWANIE PROJEKTU</vt:lpstr>
      <vt:lpstr>Slajd 11</vt:lpstr>
      <vt:lpstr>NOWOCZESNA SZKOŁA TO NOWOCZESNY NAUCZYCIEL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: „ Nowoczesny nauczyciel kluczem do sukcesu uczniów ”</dc:title>
  <dc:creator>biowiol</dc:creator>
  <cp:lastModifiedBy>biowiol</cp:lastModifiedBy>
  <cp:revision>59</cp:revision>
  <dcterms:created xsi:type="dcterms:W3CDTF">2016-12-11T11:48:03Z</dcterms:created>
  <dcterms:modified xsi:type="dcterms:W3CDTF">2016-12-11T16:52:01Z</dcterms:modified>
</cp:coreProperties>
</file>