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D4A6-CF22-4361-84E1-C588F938EB77}" type="datetimeFigureOut">
              <a:rPr lang="pl-PL" smtClean="0"/>
              <a:pPr/>
              <a:t>2018-06-26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2D13-C581-4C87-AEB7-AE55399A8D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D4A6-CF22-4361-84E1-C588F938EB77}" type="datetimeFigureOut">
              <a:rPr lang="pl-PL" smtClean="0"/>
              <a:pPr/>
              <a:t>2018-06-26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2D13-C581-4C87-AEB7-AE55399A8D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D4A6-CF22-4361-84E1-C588F938EB77}" type="datetimeFigureOut">
              <a:rPr lang="pl-PL" smtClean="0"/>
              <a:pPr/>
              <a:t>2018-06-26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2D13-C581-4C87-AEB7-AE55399A8D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D4A6-CF22-4361-84E1-C588F938EB77}" type="datetimeFigureOut">
              <a:rPr lang="pl-PL" smtClean="0"/>
              <a:pPr/>
              <a:t>2018-06-26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2D13-C581-4C87-AEB7-AE55399A8D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D4A6-CF22-4361-84E1-C588F938EB77}" type="datetimeFigureOut">
              <a:rPr lang="pl-PL" smtClean="0"/>
              <a:pPr/>
              <a:t>2018-06-26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2D13-C581-4C87-AEB7-AE55399A8D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D4A6-CF22-4361-84E1-C588F938EB77}" type="datetimeFigureOut">
              <a:rPr lang="pl-PL" smtClean="0"/>
              <a:pPr/>
              <a:t>2018-06-26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2D13-C581-4C87-AEB7-AE55399A8D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D4A6-CF22-4361-84E1-C588F938EB77}" type="datetimeFigureOut">
              <a:rPr lang="pl-PL" smtClean="0"/>
              <a:pPr/>
              <a:t>2018-06-26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2D13-C581-4C87-AEB7-AE55399A8D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D4A6-CF22-4361-84E1-C588F938EB77}" type="datetimeFigureOut">
              <a:rPr lang="pl-PL" smtClean="0"/>
              <a:pPr/>
              <a:t>2018-06-26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2D13-C581-4C87-AEB7-AE55399A8D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D4A6-CF22-4361-84E1-C588F938EB77}" type="datetimeFigureOut">
              <a:rPr lang="pl-PL" smtClean="0"/>
              <a:pPr/>
              <a:t>2018-06-26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2D13-C581-4C87-AEB7-AE55399A8D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D4A6-CF22-4361-84E1-C588F938EB77}" type="datetimeFigureOut">
              <a:rPr lang="pl-PL" smtClean="0"/>
              <a:pPr/>
              <a:t>2018-06-26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2D13-C581-4C87-AEB7-AE55399A8D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D4A6-CF22-4361-84E1-C588F938EB77}" type="datetimeFigureOut">
              <a:rPr lang="pl-PL" smtClean="0"/>
              <a:pPr/>
              <a:t>2018-06-26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2D13-C581-4C87-AEB7-AE55399A8D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7D4A6-CF22-4361-84E1-C588F938EB77}" type="datetimeFigureOut">
              <a:rPr lang="pl-PL" smtClean="0"/>
              <a:pPr/>
              <a:t>2018-06-26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62D13-C581-4C87-AEB7-AE55399A8D9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jpe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12" Type="http://schemas.openxmlformats.org/officeDocument/2006/relationships/image" Target="../media/image5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jpe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gradFill>
            <a:gsLst>
              <a:gs pos="100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pl-PL" b="1" dirty="0" smtClean="0">
                <a:latin typeface="Curlz MT" pitchFamily="82" charset="0"/>
              </a:rPr>
              <a:t>SMAKI Hiszpanii- Andaluzja</a:t>
            </a:r>
            <a:br>
              <a:rPr lang="pl-PL" b="1" dirty="0" smtClean="0">
                <a:latin typeface="Curlz MT" pitchFamily="82" charset="0"/>
              </a:rPr>
            </a:br>
            <a:r>
              <a:rPr lang="pl-PL" b="1" dirty="0" err="1" smtClean="0">
                <a:latin typeface="Curlz MT" pitchFamily="82" charset="0"/>
              </a:rPr>
              <a:t>Sabores</a:t>
            </a:r>
            <a:r>
              <a:rPr lang="pl-PL" b="1" dirty="0" smtClean="0">
                <a:latin typeface="Curlz MT" pitchFamily="82" charset="0"/>
              </a:rPr>
              <a:t> de </a:t>
            </a:r>
            <a:r>
              <a:rPr lang="pl-PL" b="1" dirty="0" err="1" smtClean="0">
                <a:latin typeface="Curlz MT" pitchFamily="82" charset="0"/>
              </a:rPr>
              <a:t>Espańa</a:t>
            </a:r>
            <a:endParaRPr lang="pl-PL" b="1" dirty="0">
              <a:latin typeface="Curlz MT" pitchFamily="82" charset="0"/>
            </a:endParaRPr>
          </a:p>
        </p:txBody>
      </p:sp>
      <p:sp>
        <p:nvSpPr>
          <p:cNvPr id="11268" name="AutoShape 4" descr="Image result for Smaki hiszpanii - andaluz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270" name="AutoShape 6" descr="Image result for Smaki hiszpanii - andaluz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272" name="AutoShape 8" descr="Image result for Smaki hiszpanii - andaluz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274" name="AutoShape 10" descr="Image result for Smaki hiszpanii - andaluz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276" name="AutoShape 12" descr="Image result for Smaki hiszpanii - andaluz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278" name="Picture 14" descr="Image result for Smaki hiszpanii - andaluz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3286116" cy="3000396"/>
          </a:xfrm>
          <a:prstGeom prst="rect">
            <a:avLst/>
          </a:prstGeom>
          <a:noFill/>
        </p:spPr>
      </p:pic>
      <p:pic>
        <p:nvPicPr>
          <p:cNvPr id="11280" name="Picture 16" descr="Image result for Smaki hiszpanii - andaluz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643050"/>
            <a:ext cx="2786082" cy="2857520"/>
          </a:xfrm>
          <a:prstGeom prst="rect">
            <a:avLst/>
          </a:prstGeom>
          <a:noFill/>
        </p:spPr>
      </p:pic>
      <p:pic>
        <p:nvPicPr>
          <p:cNvPr id="11282" name="Picture 18" descr="Image result for Smaki hiszpanii - andaluz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66" y="1643050"/>
            <a:ext cx="3071834" cy="2714629"/>
          </a:xfrm>
          <a:prstGeom prst="rect">
            <a:avLst/>
          </a:prstGeom>
          <a:noFill/>
        </p:spPr>
      </p:pic>
      <p:pic>
        <p:nvPicPr>
          <p:cNvPr id="11284" name="Picture 20" descr="Image result for Smaki hiszpanii - andaluzj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43446"/>
            <a:ext cx="3357554" cy="2214554"/>
          </a:xfrm>
          <a:prstGeom prst="rect">
            <a:avLst/>
          </a:prstGeom>
          <a:noFill/>
        </p:spPr>
      </p:pic>
      <p:pic>
        <p:nvPicPr>
          <p:cNvPr id="11286" name="Picture 22" descr="Image result for Smaki hiszpanii - andaluzj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4357695"/>
            <a:ext cx="3214678" cy="2500306"/>
          </a:xfrm>
          <a:prstGeom prst="rect">
            <a:avLst/>
          </a:prstGeom>
          <a:noFill/>
        </p:spPr>
      </p:pic>
      <p:pic>
        <p:nvPicPr>
          <p:cNvPr id="11288" name="Picture 24" descr="Image result for Smaki hiszpanii - andaluzj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7" y="4500570"/>
            <a:ext cx="2643205" cy="23574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86116" y="0"/>
            <a:ext cx="5857884" cy="1417638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urlz MT" pitchFamily="82" charset="0"/>
              </a:rPr>
              <a:t>Hiszpańskie napoje </a:t>
            </a:r>
            <a:endParaRPr lang="pl-PL" sz="3600" b="1" dirty="0">
              <a:solidFill>
                <a:schemeClr val="tx1">
                  <a:lumMod val="95000"/>
                  <a:lumOff val="5000"/>
                </a:schemeClr>
              </a:solidFill>
              <a:latin typeface="Curlz MT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flipH="1" flipV="1">
            <a:off x="0" y="6812280"/>
            <a:ext cx="214282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22530" name="Picture 2" descr="Hiszpa&amp;nacute;skie napoje - przepi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33750" cy="3571876"/>
          </a:xfrm>
          <a:prstGeom prst="rect">
            <a:avLst/>
          </a:prstGeom>
          <a:noFill/>
        </p:spPr>
      </p:pic>
      <p:sp>
        <p:nvSpPr>
          <p:cNvPr id="22532" name="AutoShape 4" descr="Image result for hiszpa&amp;nacute;skie napo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34" name="AutoShape 6" descr="Image result for hiszpa&amp;nacute;skie napo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36" name="AutoShape 8" descr="Image result for hiszpa&amp;nacute;skie napo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38" name="AutoShape 10" descr="Image result for hiszpa&amp;nacute;skie napo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40" name="AutoShape 12" descr="Image result for hiszpa&amp;nacute;skie napo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3857620" y="1643050"/>
            <a:ext cx="47863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err="1" smtClean="0"/>
              <a:t>Sangría</a:t>
            </a:r>
            <a:r>
              <a:rPr lang="pl-PL" sz="2400" b="1" dirty="0" smtClean="0"/>
              <a:t> (</a:t>
            </a:r>
            <a:r>
              <a:rPr lang="pl-PL" sz="2400" b="1" dirty="0" err="1" smtClean="0"/>
              <a:t>sangrja</a:t>
            </a:r>
            <a:r>
              <a:rPr lang="pl-PL" sz="2400" b="1" dirty="0" smtClean="0"/>
              <a:t>)-</a:t>
            </a:r>
            <a:r>
              <a:rPr lang="pl-PL" sz="2000" dirty="0" smtClean="0"/>
              <a:t>to niezastąpiony napój na gorące, nie tylko hiszpańskie wieczory.  Jego nazwa pochodzi od wyrazu "</a:t>
            </a:r>
            <a:r>
              <a:rPr lang="pl-PL" sz="2000" dirty="0" err="1" smtClean="0"/>
              <a:t>sangre</a:t>
            </a:r>
            <a:r>
              <a:rPr lang="pl-PL" sz="2000" dirty="0" smtClean="0"/>
              <a:t>" czyli  "krew". </a:t>
            </a:r>
            <a:endParaRPr lang="pl-PL" sz="2000" dirty="0"/>
          </a:p>
        </p:txBody>
      </p:sp>
      <p:pic>
        <p:nvPicPr>
          <p:cNvPr id="22542" name="Picture 14" descr="Przepis na sangri&amp;eogon; z winem musuj&amp;aogon;cy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857496"/>
            <a:ext cx="3333750" cy="3786214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0" y="4000504"/>
            <a:ext cx="557213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err="1" smtClean="0"/>
              <a:t>Sangría</a:t>
            </a:r>
            <a:r>
              <a:rPr lang="pl-PL" sz="2400" b="1" dirty="0" smtClean="0"/>
              <a:t> de </a:t>
            </a:r>
            <a:r>
              <a:rPr lang="pl-PL" sz="2400" b="1" dirty="0" err="1" smtClean="0"/>
              <a:t>cava</a:t>
            </a:r>
            <a:r>
              <a:rPr lang="pl-PL" sz="2400" b="1" dirty="0" smtClean="0"/>
              <a:t> (</a:t>
            </a:r>
            <a:r>
              <a:rPr lang="pl-PL" sz="2400" b="1" dirty="0" err="1" smtClean="0"/>
              <a:t>sangrja</a:t>
            </a:r>
            <a:r>
              <a:rPr lang="pl-PL" sz="2400" b="1" dirty="0" smtClean="0"/>
              <a:t> de </a:t>
            </a:r>
            <a:r>
              <a:rPr lang="pl-PL" sz="2400" b="1" dirty="0" err="1" smtClean="0"/>
              <a:t>kaba</a:t>
            </a:r>
            <a:r>
              <a:rPr lang="pl-PL" sz="2400" b="1" dirty="0" smtClean="0"/>
              <a:t>)-</a:t>
            </a:r>
          </a:p>
          <a:p>
            <a:r>
              <a:rPr lang="pl-PL" sz="2000" dirty="0" smtClean="0"/>
              <a:t>W odróżnieniu od klasycznej wersji, czerwone wytrawne wino zastępuje tu </a:t>
            </a:r>
            <a:r>
              <a:rPr lang="pl-PL" sz="2000" dirty="0" err="1" smtClean="0"/>
              <a:t>cava</a:t>
            </a:r>
            <a:r>
              <a:rPr lang="pl-PL" sz="2000" dirty="0" smtClean="0"/>
              <a:t> (białe, musujące wino z Hiszpanii wytwarzane metodą szampańską). Skład uzupełniają plasterki świeżych cytrusów i/lub innych owoców (np. brzoskwiń, truskawek) oraz pomarańczowy sok lub gazowany napój.</a:t>
            </a:r>
            <a:endParaRPr lang="pl-PL" sz="2000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urlz MT" pitchFamily="82" charset="0"/>
              </a:rPr>
              <a:t>Cena  ( </a:t>
            </a:r>
            <a:r>
              <a:rPr lang="pl-PL" sz="4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urlz MT" pitchFamily="82" charset="0"/>
              </a:rPr>
              <a:t>sena</a:t>
            </a:r>
            <a:r>
              <a:rPr lang="pl-PL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urlz MT" pitchFamily="82" charset="0"/>
              </a:rPr>
              <a:t>) - Kolacja</a:t>
            </a:r>
            <a:endParaRPr lang="pl-PL" sz="4000" dirty="0">
              <a:solidFill>
                <a:schemeClr val="accent3">
                  <a:lumMod val="40000"/>
                  <a:lumOff val="60000"/>
                </a:schemeClr>
              </a:solidFill>
              <a:latin typeface="Curlz MT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86050" y="5929331"/>
            <a:ext cx="3429024" cy="9286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b="1" dirty="0" smtClean="0"/>
              <a:t>Czerwone i białe wino do kolacji – ZAWSZE !!!</a:t>
            </a:r>
            <a:endParaRPr lang="pl-PL" sz="2000" b="1" dirty="0"/>
          </a:p>
        </p:txBody>
      </p:sp>
      <p:sp>
        <p:nvSpPr>
          <p:cNvPr id="23556" name="AutoShape 4" descr="Image result for hiszpa&amp;nacute;ska kolacja przepi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58" name="AutoShape 6" descr="Image result for hiszpa&amp;nacute;ska kolacja przepi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60" name="AutoShape 8" descr="Image result for hiszpa&amp;nacute;ska kolacja przepi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62" name="AutoShape 10" descr="Image result for hiszpa&amp;nacute;ska kolacja przepi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64" name="AutoShape 12" descr="Image result for hiszpa&amp;nacute;ska kolacja przepi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3566" name="Picture 14" descr="Jajko sadzone na szparagach - ugotu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2643174" cy="1714512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2571736" y="1214422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Jajko sadzone na szparagach</a:t>
            </a:r>
            <a:endParaRPr lang="pl-PL" sz="2400" b="1" dirty="0"/>
          </a:p>
        </p:txBody>
      </p:sp>
      <p:pic>
        <p:nvPicPr>
          <p:cNvPr id="23568" name="Picture 16" descr="Sa&amp;lstrok;atka z chorizo i fasoli - ugotu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179080"/>
            <a:ext cx="2786050" cy="1720541"/>
          </a:xfrm>
          <a:prstGeom prst="rect">
            <a:avLst/>
          </a:prstGeom>
          <a:noFill/>
        </p:spPr>
      </p:pic>
      <p:sp>
        <p:nvSpPr>
          <p:cNvPr id="13" name="Prostokąt 12"/>
          <p:cNvSpPr/>
          <p:nvPr/>
        </p:nvSpPr>
        <p:spPr>
          <a:xfrm>
            <a:off x="3000364" y="2000240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Sałatka z </a:t>
            </a:r>
            <a:r>
              <a:rPr lang="pl-PL" sz="2400" b="1" dirty="0" err="1" smtClean="0"/>
              <a:t>chorizo</a:t>
            </a:r>
            <a:r>
              <a:rPr lang="pl-PL" sz="2400" b="1" dirty="0" smtClean="0"/>
              <a:t> i fasoli</a:t>
            </a:r>
            <a:endParaRPr lang="pl-PL" sz="2400" b="1" dirty="0"/>
          </a:p>
        </p:txBody>
      </p:sp>
      <p:pic>
        <p:nvPicPr>
          <p:cNvPr id="23570" name="Picture 18" descr="Pasta z bak&amp;lstrok;a&amp;zdot;anów i oliwy - ugotu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40528"/>
            <a:ext cx="2714612" cy="1917212"/>
          </a:xfrm>
          <a:prstGeom prst="rect">
            <a:avLst/>
          </a:prstGeom>
          <a:noFill/>
        </p:spPr>
      </p:pic>
      <p:sp>
        <p:nvSpPr>
          <p:cNvPr id="15" name="Prostokąt 14"/>
          <p:cNvSpPr/>
          <p:nvPr/>
        </p:nvSpPr>
        <p:spPr>
          <a:xfrm>
            <a:off x="2714612" y="2857496"/>
            <a:ext cx="3500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Pasta z bakłażanów i oliwy</a:t>
            </a:r>
            <a:endParaRPr lang="pl-PL" sz="2400" b="1" dirty="0"/>
          </a:p>
        </p:txBody>
      </p:sp>
      <p:pic>
        <p:nvPicPr>
          <p:cNvPr id="23572" name="Picture 20" descr="Tortilla z czerwonej soczewicy na ostro - ugotu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857496"/>
            <a:ext cx="2786050" cy="2143140"/>
          </a:xfrm>
          <a:prstGeom prst="rect">
            <a:avLst/>
          </a:prstGeom>
          <a:noFill/>
        </p:spPr>
      </p:pic>
      <p:sp>
        <p:nvSpPr>
          <p:cNvPr id="17" name="Prostokąt 16"/>
          <p:cNvSpPr/>
          <p:nvPr/>
        </p:nvSpPr>
        <p:spPr>
          <a:xfrm>
            <a:off x="2786050" y="3786190"/>
            <a:ext cx="357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Tortilla z czerwonej soczewicy na ostro</a:t>
            </a:r>
            <a:endParaRPr lang="pl-PL" sz="2400" b="1" dirty="0"/>
          </a:p>
        </p:txBody>
      </p:sp>
      <p:pic>
        <p:nvPicPr>
          <p:cNvPr id="23574" name="Picture 22" descr="&amp;Sacute;limaki po katalo&amp;nacute;sku - ugotuj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86322"/>
            <a:ext cx="2571736" cy="2071678"/>
          </a:xfrm>
          <a:prstGeom prst="rect">
            <a:avLst/>
          </a:prstGeom>
          <a:noFill/>
        </p:spPr>
      </p:pic>
      <p:sp>
        <p:nvSpPr>
          <p:cNvPr id="19" name="Prostokąt 18"/>
          <p:cNvSpPr/>
          <p:nvPr/>
        </p:nvSpPr>
        <p:spPr>
          <a:xfrm>
            <a:off x="2643174" y="5214950"/>
            <a:ext cx="3786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Ślimaki po </a:t>
            </a:r>
            <a:r>
              <a:rPr lang="pl-PL" sz="2400" b="1" dirty="0" err="1" smtClean="0"/>
              <a:t>katalońsku</a:t>
            </a:r>
            <a:endParaRPr lang="pl-PL" sz="2400" b="1" dirty="0"/>
          </a:p>
        </p:txBody>
      </p:sp>
      <p:pic>
        <p:nvPicPr>
          <p:cNvPr id="23576" name="Picture 24" descr="Image result for hiszpa&amp;nacute;ska alkohol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4972050"/>
            <a:ext cx="3071802" cy="1885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86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pl-PL" sz="4000" dirty="0" smtClean="0"/>
              <a:t>Co się kryje pod nazwami ???</a:t>
            </a:r>
            <a:endParaRPr lang="pl-PL" sz="40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286116" y="1357298"/>
            <a:ext cx="3714776" cy="4000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000" b="1" dirty="0" err="1" smtClean="0"/>
              <a:t>Queso</a:t>
            </a:r>
            <a:r>
              <a:rPr lang="pl-PL" sz="2000" b="1" dirty="0" smtClean="0"/>
              <a:t> ( </a:t>
            </a:r>
            <a:r>
              <a:rPr lang="pl-PL" sz="2000" b="1" dirty="0" err="1" smtClean="0"/>
              <a:t>kueso</a:t>
            </a:r>
            <a:r>
              <a:rPr lang="pl-PL" sz="2000" dirty="0" smtClean="0"/>
              <a:t>)- ser</a:t>
            </a:r>
          </a:p>
          <a:p>
            <a:pPr algn="ctr">
              <a:buNone/>
            </a:pPr>
            <a:endParaRPr lang="pl-PL" sz="2000" dirty="0" smtClean="0"/>
          </a:p>
          <a:p>
            <a:pPr algn="ctr">
              <a:buNone/>
            </a:pPr>
            <a:r>
              <a:rPr lang="pl-PL" sz="2000" b="1" dirty="0" err="1" smtClean="0"/>
              <a:t>Chorizo</a:t>
            </a:r>
            <a:r>
              <a:rPr lang="pl-PL" sz="2000" b="1" dirty="0" smtClean="0"/>
              <a:t> ( </a:t>
            </a:r>
            <a:r>
              <a:rPr lang="pl-PL" sz="2000" b="1" dirty="0" err="1" smtClean="0"/>
              <a:t>cziorizo</a:t>
            </a:r>
            <a:r>
              <a:rPr lang="pl-PL" sz="2000" b="1" dirty="0" smtClean="0"/>
              <a:t>)- </a:t>
            </a:r>
            <a:r>
              <a:rPr lang="pl-PL" sz="2000" dirty="0" smtClean="0"/>
              <a:t>kiełbasa dojrzewająca</a:t>
            </a:r>
          </a:p>
          <a:p>
            <a:pPr algn="ctr">
              <a:buNone/>
            </a:pPr>
            <a:endParaRPr lang="pl-PL" sz="2000" dirty="0" smtClean="0"/>
          </a:p>
          <a:p>
            <a:pPr algn="ctr">
              <a:buNone/>
            </a:pPr>
            <a:r>
              <a:rPr lang="pl-PL" sz="2000" b="1" dirty="0" err="1" smtClean="0"/>
              <a:t>Jamon</a:t>
            </a:r>
            <a:r>
              <a:rPr lang="pl-PL" sz="2000" b="1" dirty="0" smtClean="0"/>
              <a:t> ( </a:t>
            </a:r>
            <a:r>
              <a:rPr lang="pl-PL" sz="2000" b="1" dirty="0" err="1" smtClean="0"/>
              <a:t>hamon</a:t>
            </a:r>
            <a:r>
              <a:rPr lang="pl-PL" sz="2000" b="1" dirty="0" smtClean="0"/>
              <a:t>)- </a:t>
            </a:r>
            <a:r>
              <a:rPr lang="pl-PL" sz="2000" dirty="0" smtClean="0"/>
              <a:t>szynka</a:t>
            </a:r>
          </a:p>
          <a:p>
            <a:pPr algn="ctr">
              <a:buNone/>
            </a:pPr>
            <a:endParaRPr lang="pl-PL" sz="2000" dirty="0" smtClean="0"/>
          </a:p>
          <a:p>
            <a:pPr algn="ctr">
              <a:buNone/>
            </a:pPr>
            <a:r>
              <a:rPr lang="pl-PL" sz="2000" b="1" dirty="0" err="1" smtClean="0"/>
              <a:t>Aceitunes</a:t>
            </a:r>
            <a:r>
              <a:rPr lang="pl-PL" sz="2000" b="1" dirty="0" smtClean="0"/>
              <a:t>(</a:t>
            </a:r>
            <a:r>
              <a:rPr lang="pl-PL" sz="2000" b="1" dirty="0" err="1" smtClean="0"/>
              <a:t>asejtunes</a:t>
            </a:r>
            <a:r>
              <a:rPr lang="pl-PL" sz="2000" b="1" dirty="0" smtClean="0"/>
              <a:t>)</a:t>
            </a:r>
            <a:r>
              <a:rPr lang="pl-PL" sz="2000" dirty="0" smtClean="0"/>
              <a:t>- oliwki</a:t>
            </a:r>
          </a:p>
          <a:p>
            <a:pPr algn="ctr">
              <a:buNone/>
            </a:pPr>
            <a:endParaRPr lang="pl-PL" sz="2000" dirty="0" smtClean="0"/>
          </a:p>
          <a:p>
            <a:pPr algn="ctr">
              <a:buNone/>
            </a:pPr>
            <a:r>
              <a:rPr lang="pl-PL" sz="2000" b="1" dirty="0" smtClean="0"/>
              <a:t>El pan </a:t>
            </a:r>
            <a:r>
              <a:rPr lang="pl-PL" sz="2000" dirty="0" smtClean="0"/>
              <a:t>– chleb,  </a:t>
            </a:r>
            <a:r>
              <a:rPr lang="pl-PL" sz="2000" b="1" dirty="0" err="1" smtClean="0"/>
              <a:t>el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panecillo</a:t>
            </a:r>
            <a:endParaRPr lang="pl-PL" sz="2000" b="1" dirty="0" smtClean="0"/>
          </a:p>
          <a:p>
            <a:pPr algn="ctr">
              <a:buNone/>
            </a:pPr>
            <a:r>
              <a:rPr lang="pl-PL" sz="2000" dirty="0" smtClean="0"/>
              <a:t>( </a:t>
            </a:r>
            <a:r>
              <a:rPr lang="pl-PL" sz="2000" dirty="0" err="1" smtClean="0"/>
              <a:t>el</a:t>
            </a:r>
            <a:r>
              <a:rPr lang="pl-PL" sz="2000" dirty="0" smtClean="0"/>
              <a:t> </a:t>
            </a:r>
            <a:r>
              <a:rPr lang="pl-PL" sz="2000" dirty="0" err="1" smtClean="0"/>
              <a:t>paneczijo</a:t>
            </a:r>
            <a:r>
              <a:rPr lang="pl-PL" sz="2000" dirty="0" smtClean="0"/>
              <a:t>) -bułeczka</a:t>
            </a:r>
          </a:p>
          <a:p>
            <a:endParaRPr lang="pl-PL" sz="2000" dirty="0"/>
          </a:p>
        </p:txBody>
      </p:sp>
      <p:pic>
        <p:nvPicPr>
          <p:cNvPr id="24578" name="Picture 2" descr="Image result for hiszpa&amp;nacute;ska spo&amp;zdot;yw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3429000" cy="1476377"/>
          </a:xfrm>
          <a:prstGeom prst="rect">
            <a:avLst/>
          </a:prstGeom>
          <a:noFill/>
        </p:spPr>
      </p:pic>
      <p:pic>
        <p:nvPicPr>
          <p:cNvPr id="24580" name="Picture 4" descr="Image result for artyku&amp;lstrok;y spo&amp;zdot;ywcze hiszpa&amp;nacute;sk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496"/>
            <a:ext cx="3428992" cy="1357322"/>
          </a:xfrm>
          <a:prstGeom prst="rect">
            <a:avLst/>
          </a:prstGeom>
          <a:noFill/>
        </p:spPr>
      </p:pic>
      <p:pic>
        <p:nvPicPr>
          <p:cNvPr id="24582" name="Picture 6" descr="Image result for artyku&amp;lstrok;y spo&amp;zdot;ywcze hiszpa&amp;nacute;sk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14818"/>
            <a:ext cx="1524000" cy="1595439"/>
          </a:xfrm>
          <a:prstGeom prst="rect">
            <a:avLst/>
          </a:prstGeom>
          <a:noFill/>
        </p:spPr>
      </p:pic>
      <p:pic>
        <p:nvPicPr>
          <p:cNvPr id="24584" name="Picture 8" descr="Image result for artyku&amp;lstrok;y spo&amp;zdot;ywcze hiszpa&amp;nacute;sk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1357299"/>
            <a:ext cx="2143125" cy="1857388"/>
          </a:xfrm>
          <a:prstGeom prst="rect">
            <a:avLst/>
          </a:prstGeom>
          <a:noFill/>
        </p:spPr>
      </p:pic>
      <p:pic>
        <p:nvPicPr>
          <p:cNvPr id="24586" name="Picture 10" descr="Image result for pieczywo hiszpa&amp;nacute;ski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0375" y="2928934"/>
            <a:ext cx="2333625" cy="1962150"/>
          </a:xfrm>
          <a:prstGeom prst="rect">
            <a:avLst/>
          </a:prstGeom>
          <a:noFill/>
        </p:spPr>
      </p:pic>
      <p:pic>
        <p:nvPicPr>
          <p:cNvPr id="24588" name="Picture 12" descr="Image result for pieczywo hiszpa&amp;nacute;ski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4857760"/>
            <a:ext cx="2571736" cy="2000240"/>
          </a:xfrm>
          <a:prstGeom prst="rect">
            <a:avLst/>
          </a:prstGeom>
          <a:noFill/>
        </p:spPr>
      </p:pic>
      <p:sp>
        <p:nvSpPr>
          <p:cNvPr id="24590" name="AutoShape 14" descr="Image result for mas&amp;lstrok;o hiszpa&amp;nacute;sk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92" name="AutoShape 16" descr="Image result for mas&amp;lstrok;o hiszpa&amp;nacute;sk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94" name="AutoShape 18" descr="Image result for mas&amp;lstrok;o hiszpa&amp;nacute;sk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4596" name="Picture 20" descr="Image result for mas&amp;lstrok;o hiszpa&amp;nacute;ski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5334000"/>
            <a:ext cx="2928958" cy="1420092"/>
          </a:xfrm>
          <a:prstGeom prst="rect">
            <a:avLst/>
          </a:prstGeom>
          <a:noFill/>
        </p:spPr>
      </p:pic>
      <p:sp>
        <p:nvSpPr>
          <p:cNvPr id="15" name="Prostokąt 14"/>
          <p:cNvSpPr/>
          <p:nvPr/>
        </p:nvSpPr>
        <p:spPr>
          <a:xfrm>
            <a:off x="285720" y="5929330"/>
            <a:ext cx="33575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err="1" smtClean="0"/>
              <a:t>Mantequilla</a:t>
            </a:r>
            <a:r>
              <a:rPr lang="pl-PL" sz="2000" b="1" dirty="0" smtClean="0"/>
              <a:t> (</a:t>
            </a:r>
            <a:r>
              <a:rPr lang="pl-PL" sz="2000" b="1" dirty="0" err="1" smtClean="0"/>
              <a:t>mantekija</a:t>
            </a:r>
            <a:r>
              <a:rPr lang="pl-PL" sz="2000" b="1" dirty="0" smtClean="0"/>
              <a:t> </a:t>
            </a:r>
            <a:r>
              <a:rPr lang="pl-PL" sz="2000" dirty="0" smtClean="0"/>
              <a:t>)</a:t>
            </a:r>
            <a:r>
              <a:rPr lang="pl-PL" dirty="0" smtClean="0"/>
              <a:t>- Masło</a:t>
            </a:r>
            <a:endParaRPr lang="pl-PL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gradFill>
            <a:gsLst>
              <a:gs pos="33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pl-PL" sz="4000" dirty="0" smtClean="0">
                <a:latin typeface="Algerian" pitchFamily="82" charset="0"/>
              </a:rPr>
              <a:t>Nowe Słówka ;)</a:t>
            </a:r>
            <a:endParaRPr lang="pl-PL" sz="4000" dirty="0">
              <a:latin typeface="Algerian" pitchFamily="82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0" y="1071546"/>
            <a:ext cx="8686800" cy="5054617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l-PL" sz="4000" b="1" dirty="0" smtClean="0">
                <a:latin typeface="Curlz MT" pitchFamily="82" charset="0"/>
              </a:rPr>
              <a:t>E</a:t>
            </a:r>
            <a:r>
              <a:rPr lang="es-ES" sz="4000" b="1" dirty="0" smtClean="0">
                <a:latin typeface="Curlz MT" pitchFamily="82" charset="0"/>
              </a:rPr>
              <a:t>n la cocin</a:t>
            </a:r>
            <a:r>
              <a:rPr lang="pl-PL" sz="4000" b="1" dirty="0" smtClean="0">
                <a:latin typeface="Curlz MT" pitchFamily="82" charset="0"/>
              </a:rPr>
              <a:t>a ( en la kosina )</a:t>
            </a:r>
            <a:r>
              <a:rPr lang="es-ES" sz="4000" b="1" dirty="0" smtClean="0">
                <a:latin typeface="Curlz MT" pitchFamily="82" charset="0"/>
              </a:rPr>
              <a:t> - w kuchni</a:t>
            </a:r>
            <a:endParaRPr lang="pl-PL" sz="4000" b="1" dirty="0">
              <a:latin typeface="Curlz MT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  <a:gradFill flip="none" rotWithShape="1">
            <a:gsLst>
              <a:gs pos="5200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rgbClr val="FF0000"/>
                </a:solidFill>
              </a:rPr>
              <a:t>Słówko po hiszpańsku:                                                   Słówka po polsku:</a:t>
            </a:r>
          </a:p>
          <a:p>
            <a:r>
              <a:rPr lang="pl-PL" sz="2000" b="1" dirty="0" smtClean="0"/>
              <a:t>la </a:t>
            </a:r>
            <a:r>
              <a:rPr lang="pl-PL" sz="2000" b="1" dirty="0" err="1" smtClean="0"/>
              <a:t>botella</a:t>
            </a:r>
            <a:r>
              <a:rPr lang="pl-PL" sz="2000" b="1" dirty="0" smtClean="0"/>
              <a:t>  ( la </a:t>
            </a:r>
            <a:r>
              <a:rPr lang="pl-PL" sz="2000" b="1" dirty="0" err="1" smtClean="0"/>
              <a:t>boteja</a:t>
            </a:r>
            <a:r>
              <a:rPr lang="pl-PL" sz="2000" b="1" dirty="0" smtClean="0"/>
              <a:t> )                                                             Butelka</a:t>
            </a:r>
          </a:p>
          <a:p>
            <a:r>
              <a:rPr lang="pl-PL" sz="2000" b="1" dirty="0" err="1" smtClean="0"/>
              <a:t>el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tenedor</a:t>
            </a:r>
            <a:r>
              <a:rPr lang="pl-PL" sz="2000" b="1" dirty="0" smtClean="0"/>
              <a:t>   </a:t>
            </a:r>
            <a:r>
              <a:rPr lang="pl-PL" sz="2000" b="1" dirty="0" err="1" smtClean="0"/>
              <a:t>(e</a:t>
            </a:r>
            <a:r>
              <a:rPr lang="pl-PL" sz="2000" b="1" dirty="0" smtClean="0"/>
              <a:t>l </a:t>
            </a:r>
            <a:r>
              <a:rPr lang="pl-PL" sz="2000" b="1" dirty="0" err="1" smtClean="0"/>
              <a:t>tenedor</a:t>
            </a:r>
            <a:r>
              <a:rPr lang="pl-PL" sz="2000" b="1" dirty="0" smtClean="0"/>
              <a:t> )                                                        Widelec</a:t>
            </a:r>
          </a:p>
          <a:p>
            <a:r>
              <a:rPr lang="pl-PL" sz="2000" b="1" dirty="0" smtClean="0"/>
              <a:t>la </a:t>
            </a:r>
            <a:r>
              <a:rPr lang="pl-PL" sz="2000" b="1" dirty="0" err="1" smtClean="0"/>
              <a:t>taza</a:t>
            </a:r>
            <a:r>
              <a:rPr lang="pl-PL" sz="2000" b="1" dirty="0" smtClean="0"/>
              <a:t>   ( la </a:t>
            </a:r>
            <a:r>
              <a:rPr lang="pl-PL" sz="2000" b="1" dirty="0" err="1" smtClean="0"/>
              <a:t>tasa</a:t>
            </a:r>
            <a:r>
              <a:rPr lang="pl-PL" sz="2000" b="1" dirty="0" smtClean="0"/>
              <a:t> )                                                                     Filiżanka</a:t>
            </a:r>
          </a:p>
          <a:p>
            <a:r>
              <a:rPr lang="pl-PL" sz="2000" b="1" dirty="0" smtClean="0"/>
              <a:t>la </a:t>
            </a:r>
            <a:r>
              <a:rPr lang="pl-PL" sz="2000" b="1" dirty="0" err="1" smtClean="0"/>
              <a:t>copa</a:t>
            </a:r>
            <a:r>
              <a:rPr lang="pl-PL" sz="2000" b="1" dirty="0" smtClean="0"/>
              <a:t>   ( la kopa )                                                                   Kieliszek</a:t>
            </a:r>
          </a:p>
          <a:p>
            <a:r>
              <a:rPr lang="pl-PL" sz="2000" b="1" dirty="0" err="1" smtClean="0"/>
              <a:t>el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cuchillo</a:t>
            </a:r>
            <a:r>
              <a:rPr lang="pl-PL" sz="2000" b="1" dirty="0" smtClean="0"/>
              <a:t> ( </a:t>
            </a:r>
            <a:r>
              <a:rPr lang="pl-PL" sz="2000" b="1" dirty="0" err="1" smtClean="0"/>
              <a:t>el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kuczijo</a:t>
            </a:r>
            <a:r>
              <a:rPr lang="pl-PL" sz="2000" b="1" dirty="0" smtClean="0"/>
              <a:t> )                                                            Nóż</a:t>
            </a:r>
          </a:p>
          <a:p>
            <a:r>
              <a:rPr lang="pl-PL" sz="2000" b="1" dirty="0" err="1" smtClean="0"/>
              <a:t>el</a:t>
            </a:r>
            <a:r>
              <a:rPr lang="pl-PL" sz="2000" b="1" dirty="0" smtClean="0"/>
              <a:t> plato   </a:t>
            </a:r>
            <a:r>
              <a:rPr lang="pl-PL" sz="2000" b="1" dirty="0" err="1" smtClean="0"/>
              <a:t>(e</a:t>
            </a:r>
            <a:r>
              <a:rPr lang="pl-PL" sz="2000" b="1" dirty="0" smtClean="0"/>
              <a:t>l plato)                                                                    Talerz</a:t>
            </a:r>
          </a:p>
          <a:p>
            <a:r>
              <a:rPr lang="pl-PL" sz="2000" b="1" dirty="0" smtClean="0"/>
              <a:t> la </a:t>
            </a:r>
            <a:r>
              <a:rPr lang="pl-PL" sz="2000" b="1" dirty="0" err="1" smtClean="0"/>
              <a:t>cuchara</a:t>
            </a:r>
            <a:r>
              <a:rPr lang="pl-PL" sz="2000" b="1" dirty="0" smtClean="0"/>
              <a:t> ( la </a:t>
            </a:r>
            <a:r>
              <a:rPr lang="pl-PL" sz="2000" b="1" dirty="0" err="1" smtClean="0"/>
              <a:t>kucziara</a:t>
            </a:r>
            <a:r>
              <a:rPr lang="pl-PL" sz="2000" b="1" dirty="0" smtClean="0"/>
              <a:t> )                                                         Łyżka</a:t>
            </a:r>
          </a:p>
          <a:p>
            <a:r>
              <a:rPr lang="pl-PL" sz="2000" b="1" dirty="0" smtClean="0"/>
              <a:t>la </a:t>
            </a:r>
            <a:r>
              <a:rPr lang="pl-PL" sz="2000" b="1" dirty="0" err="1" smtClean="0"/>
              <a:t>caña</a:t>
            </a:r>
            <a:r>
              <a:rPr lang="pl-PL" sz="2000" b="1" dirty="0" smtClean="0"/>
              <a:t>   ( la kania)                                                                    Kufel</a:t>
            </a:r>
          </a:p>
          <a:p>
            <a:r>
              <a:rPr lang="pl-PL" sz="2000" b="1" dirty="0" smtClean="0"/>
              <a:t>la </a:t>
            </a:r>
            <a:r>
              <a:rPr lang="pl-PL" sz="2000" b="1" dirty="0" err="1" smtClean="0"/>
              <a:t>sartera</a:t>
            </a:r>
            <a:r>
              <a:rPr lang="pl-PL" sz="2000" b="1" dirty="0" smtClean="0"/>
              <a:t> ( la </a:t>
            </a:r>
            <a:r>
              <a:rPr lang="pl-PL" sz="2000" b="1" dirty="0" err="1" smtClean="0"/>
              <a:t>sartera</a:t>
            </a:r>
            <a:r>
              <a:rPr lang="pl-PL" sz="2000" b="1" dirty="0" smtClean="0"/>
              <a:t> )                                                              Patelnia</a:t>
            </a:r>
          </a:p>
          <a:p>
            <a:r>
              <a:rPr lang="pl-PL" sz="2000" b="1" dirty="0" err="1" smtClean="0"/>
              <a:t>el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vaso</a:t>
            </a:r>
            <a:r>
              <a:rPr lang="pl-PL" sz="2000" b="1" dirty="0" smtClean="0"/>
              <a:t> ( </a:t>
            </a:r>
            <a:r>
              <a:rPr lang="pl-PL" sz="2000" b="1" dirty="0" err="1" smtClean="0"/>
              <a:t>el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baso</a:t>
            </a:r>
            <a:r>
              <a:rPr lang="pl-PL" sz="2000" b="1" dirty="0" smtClean="0"/>
              <a:t> )                                                                      Szklanka</a:t>
            </a:r>
          </a:p>
          <a:p>
            <a:r>
              <a:rPr lang="pl-PL" sz="2000" b="1" dirty="0" smtClean="0"/>
              <a:t>la </a:t>
            </a:r>
            <a:r>
              <a:rPr lang="pl-PL" sz="2000" b="1" dirty="0" err="1" smtClean="0"/>
              <a:t>jarra</a:t>
            </a:r>
            <a:r>
              <a:rPr lang="pl-PL" sz="2000" b="1" dirty="0" smtClean="0"/>
              <a:t>  ( la </a:t>
            </a:r>
            <a:r>
              <a:rPr lang="pl-PL" sz="2000" b="1" dirty="0" err="1" smtClean="0"/>
              <a:t>harra</a:t>
            </a:r>
            <a:r>
              <a:rPr lang="pl-PL" sz="2000" b="1" dirty="0" smtClean="0"/>
              <a:t>)                                                                     Dzbanek</a:t>
            </a:r>
          </a:p>
          <a:p>
            <a:r>
              <a:rPr lang="pl-PL" sz="2000" b="1" dirty="0" smtClean="0"/>
              <a:t>la </a:t>
            </a:r>
            <a:r>
              <a:rPr lang="pl-PL" sz="2000" b="1" dirty="0" err="1" smtClean="0"/>
              <a:t>servilleta</a:t>
            </a:r>
            <a:r>
              <a:rPr lang="pl-PL" sz="2000" b="1" dirty="0" smtClean="0"/>
              <a:t> ( la </a:t>
            </a:r>
            <a:r>
              <a:rPr lang="pl-PL" sz="2000" b="1" dirty="0" err="1" smtClean="0"/>
              <a:t>serwijeta</a:t>
            </a:r>
            <a:r>
              <a:rPr lang="pl-PL" sz="2000" b="1" dirty="0" smtClean="0"/>
              <a:t> )                                                     Serwetka</a:t>
            </a:r>
          </a:p>
          <a:p>
            <a:r>
              <a:rPr lang="pl-PL" sz="2000" b="1" dirty="0" err="1" smtClean="0"/>
              <a:t>el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mantel</a:t>
            </a:r>
            <a:r>
              <a:rPr lang="pl-PL" sz="2000" b="1" dirty="0" smtClean="0"/>
              <a:t> ( </a:t>
            </a:r>
            <a:r>
              <a:rPr lang="pl-PL" sz="2000" b="1" dirty="0" err="1" smtClean="0"/>
              <a:t>el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mantel</a:t>
            </a:r>
            <a:r>
              <a:rPr lang="pl-PL" sz="2000" b="1" dirty="0" smtClean="0"/>
              <a:t>)                                                               Obrus</a:t>
            </a:r>
          </a:p>
          <a:p>
            <a:endParaRPr lang="pl-PL" sz="2000" b="1" dirty="0" smtClean="0"/>
          </a:p>
          <a:p>
            <a:endParaRPr lang="pl-PL" sz="2000" b="1" dirty="0" smtClean="0"/>
          </a:p>
          <a:p>
            <a:endParaRPr lang="pl-PL" sz="2000" b="1" dirty="0" smtClean="0"/>
          </a:p>
          <a:p>
            <a:endParaRPr lang="pl-PL" sz="2000" dirty="0" smtClean="0"/>
          </a:p>
          <a:p>
            <a:endParaRPr lang="pl-PL" sz="2000" dirty="0"/>
          </a:p>
        </p:txBody>
      </p:sp>
      <p:pic>
        <p:nvPicPr>
          <p:cNvPr id="26626" name="Picture 2" descr="http://www.curso.pl/web_images/j0422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500174"/>
            <a:ext cx="590550" cy="571504"/>
          </a:xfrm>
          <a:prstGeom prst="rect">
            <a:avLst/>
          </a:prstGeom>
          <a:noFill/>
        </p:spPr>
      </p:pic>
      <p:pic>
        <p:nvPicPr>
          <p:cNvPr id="26628" name="Picture 4" descr="http://www.curso.pl/web_images/j04006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357562"/>
            <a:ext cx="800100" cy="500066"/>
          </a:xfrm>
          <a:prstGeom prst="rect">
            <a:avLst/>
          </a:prstGeom>
          <a:noFill/>
        </p:spPr>
      </p:pic>
      <p:pic>
        <p:nvPicPr>
          <p:cNvPr id="26630" name="Picture 6" descr="http://www.curso.pl/web_images/j027863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143380"/>
            <a:ext cx="779325" cy="428629"/>
          </a:xfrm>
          <a:prstGeom prst="rect">
            <a:avLst/>
          </a:prstGeom>
          <a:noFill/>
        </p:spPr>
      </p:pic>
      <p:pic>
        <p:nvPicPr>
          <p:cNvPr id="26632" name="Picture 8" descr="http://www.curso.pl/web_images/j04339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785926"/>
            <a:ext cx="836839" cy="714380"/>
          </a:xfrm>
          <a:prstGeom prst="rect">
            <a:avLst/>
          </a:prstGeom>
          <a:noFill/>
        </p:spPr>
      </p:pic>
      <p:pic>
        <p:nvPicPr>
          <p:cNvPr id="26634" name="Picture 10" descr="http://www.curso.pl/web_images/j043636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4500570"/>
            <a:ext cx="688488" cy="595310"/>
          </a:xfrm>
          <a:prstGeom prst="rect">
            <a:avLst/>
          </a:prstGeom>
          <a:noFill/>
        </p:spPr>
      </p:pic>
      <p:pic>
        <p:nvPicPr>
          <p:cNvPr id="26636" name="Picture 12" descr="http://www.curso.pl/web_images/j041188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4643446"/>
            <a:ext cx="642942" cy="734792"/>
          </a:xfrm>
          <a:prstGeom prst="rect">
            <a:avLst/>
          </a:prstGeom>
          <a:noFill/>
        </p:spPr>
      </p:pic>
      <p:pic>
        <p:nvPicPr>
          <p:cNvPr id="26638" name="Picture 14" descr="http://www.curso.pl/web_images/j041277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4" y="1000108"/>
            <a:ext cx="447675" cy="785818"/>
          </a:xfrm>
          <a:prstGeom prst="rect">
            <a:avLst/>
          </a:prstGeom>
          <a:noFill/>
        </p:spPr>
      </p:pic>
      <p:pic>
        <p:nvPicPr>
          <p:cNvPr id="26640" name="Picture 16" descr="http://www.curso.pl/web_images/j043998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71934" y="2071678"/>
            <a:ext cx="785415" cy="604428"/>
          </a:xfrm>
          <a:prstGeom prst="rect">
            <a:avLst/>
          </a:prstGeom>
          <a:noFill/>
        </p:spPr>
      </p:pic>
      <p:pic>
        <p:nvPicPr>
          <p:cNvPr id="26642" name="Picture 18" descr="http://www.curso.pl/web_images/j0397696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28926" y="2500306"/>
            <a:ext cx="934732" cy="487986"/>
          </a:xfrm>
          <a:prstGeom prst="rect">
            <a:avLst/>
          </a:prstGeom>
          <a:noFill/>
        </p:spPr>
      </p:pic>
      <p:pic>
        <p:nvPicPr>
          <p:cNvPr id="26644" name="Picture 20" descr="http://www.curso.pl/web_images/j0408857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6248" y="2786058"/>
            <a:ext cx="1000132" cy="642942"/>
          </a:xfrm>
          <a:prstGeom prst="rect">
            <a:avLst/>
          </a:prstGeom>
          <a:noFill/>
        </p:spPr>
      </p:pic>
      <p:pic>
        <p:nvPicPr>
          <p:cNvPr id="26646" name="Picture 22" descr="http://www.curso.pl/web_images/j0313915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72000" y="5500702"/>
            <a:ext cx="551428" cy="571480"/>
          </a:xfrm>
          <a:prstGeom prst="rect">
            <a:avLst/>
          </a:prstGeom>
          <a:noFill/>
        </p:spPr>
      </p:pic>
      <p:sp>
        <p:nvSpPr>
          <p:cNvPr id="26648" name="AutoShape 24" descr="Image result for wyposa&amp;zdot;enie kuchni po hiszpa&amp;nacute;sku kufeldopiw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6650" name="AutoShape 26" descr="Image result for wyposa&amp;zdot;enie kuchni po hiszpa&amp;nacute;sku kufeldopiw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6652" name="Picture 28" descr="Image result for wyposa&amp;zdot;enie kuchni po hiszpa&amp;nacute;sku kufeldopiw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86248" y="3643314"/>
            <a:ext cx="785818" cy="5893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l-PL" sz="4000" b="1" dirty="0">
                <a:latin typeface="Curlz MT" pitchFamily="82" charset="0"/>
              </a:rPr>
              <a:t>Śniadania i </a:t>
            </a:r>
            <a:r>
              <a:rPr lang="pl-PL" sz="4000" b="1" dirty="0" smtClean="0">
                <a:latin typeface="Curlz MT" pitchFamily="82" charset="0"/>
              </a:rPr>
              <a:t>desery-  </a:t>
            </a:r>
            <a:r>
              <a:rPr lang="pl-PL" sz="4000" b="1" dirty="0" err="1" smtClean="0">
                <a:latin typeface="Curlz MT" pitchFamily="82" charset="0"/>
              </a:rPr>
              <a:t>Desayunos</a:t>
            </a:r>
            <a:r>
              <a:rPr lang="pl-PL" sz="4000" b="1" dirty="0" smtClean="0">
                <a:latin typeface="Curlz MT" pitchFamily="82" charset="0"/>
              </a:rPr>
              <a:t>  y            </a:t>
            </a:r>
            <a:r>
              <a:rPr lang="pl-PL" sz="4000" b="1" dirty="0" err="1">
                <a:latin typeface="Curlz MT" pitchFamily="82" charset="0"/>
              </a:rPr>
              <a:t>P</a:t>
            </a:r>
            <a:r>
              <a:rPr lang="pl-PL" sz="4000" b="1" dirty="0" err="1" smtClean="0">
                <a:latin typeface="Curlz MT" pitchFamily="82" charset="0"/>
              </a:rPr>
              <a:t>ostres</a:t>
            </a:r>
            <a:endParaRPr lang="pl-PL" sz="4000" b="1" dirty="0">
              <a:latin typeface="Curlz MT" pitchFamily="82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1357298"/>
            <a:ext cx="493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CHURROS - </a:t>
            </a:r>
            <a:r>
              <a:rPr lang="pl-PL" sz="2400" dirty="0"/>
              <a:t>paluszki z ciasta smażone</a:t>
            </a:r>
          </a:p>
          <a:p>
            <a:r>
              <a:rPr lang="pl-PL" sz="2400" dirty="0"/>
              <a:t>w głębokim oleju, </a:t>
            </a:r>
            <a:r>
              <a:rPr lang="pl-PL" sz="2400" dirty="0" smtClean="0"/>
              <a:t>zazwyczaj podawane do </a:t>
            </a:r>
            <a:r>
              <a:rPr lang="pl-PL" sz="2400" dirty="0"/>
              <a:t>kawy lub gorącej czekolady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428737"/>
            <a:ext cx="4214810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000372"/>
            <a:ext cx="3571867" cy="190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rostokąt 7"/>
          <p:cNvSpPr/>
          <p:nvPr/>
        </p:nvSpPr>
        <p:spPr>
          <a:xfrm>
            <a:off x="3643306" y="3143248"/>
            <a:ext cx="55006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CREMA CATALANA – </a:t>
            </a:r>
            <a:r>
              <a:rPr lang="pl-PL" sz="2000" dirty="0"/>
              <a:t>tradycyjny</a:t>
            </a:r>
          </a:p>
          <a:p>
            <a:r>
              <a:rPr lang="pl-PL" sz="2000" dirty="0"/>
              <a:t>kataloński deser, przygotowywany</a:t>
            </a:r>
          </a:p>
          <a:p>
            <a:r>
              <a:rPr lang="pl-PL" sz="2000" dirty="0"/>
              <a:t>na bazie mleka, cytryny, żółtek, kory</a:t>
            </a:r>
          </a:p>
          <a:p>
            <a:r>
              <a:rPr lang="pl-PL" sz="2000" dirty="0"/>
              <a:t>cynamonu i mąki kukurydzianej.</a:t>
            </a:r>
          </a:p>
          <a:p>
            <a:r>
              <a:rPr lang="pl-PL" sz="2000" dirty="0"/>
              <a:t>Mimo swej nazwy ceniony jest i podawany</a:t>
            </a:r>
          </a:p>
          <a:p>
            <a:r>
              <a:rPr lang="pl-PL" sz="2000" dirty="0"/>
              <a:t>w całej Hiszpanii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5" y="4857737"/>
            <a:ext cx="3000365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rostokąt 9"/>
          <p:cNvSpPr/>
          <p:nvPr/>
        </p:nvSpPr>
        <p:spPr>
          <a:xfrm rot="10800000" flipV="1">
            <a:off x="500034" y="5472889"/>
            <a:ext cx="55007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i="1" dirty="0"/>
              <a:t>ARROZ CON LECHE - ryż z mlekiem i wanilią</a:t>
            </a:r>
          </a:p>
          <a:p>
            <a:r>
              <a:rPr lang="pl-PL" sz="2000" dirty="0"/>
              <a:t>na gęsto - potrawa pieczona w piekarniku,</a:t>
            </a:r>
          </a:p>
          <a:p>
            <a:r>
              <a:rPr lang="pl-PL" sz="2000" dirty="0"/>
              <a:t>podawana na zimno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pl-PL" b="1" u="sng" dirty="0">
                <a:latin typeface="Curlz MT" pitchFamily="82" charset="0"/>
              </a:rPr>
              <a:t>D</a:t>
            </a:r>
            <a:r>
              <a:rPr lang="pl-PL" b="1" u="sng" dirty="0" smtClean="0">
                <a:latin typeface="Curlz MT" pitchFamily="82" charset="0"/>
              </a:rPr>
              <a:t>esery i słodkości </a:t>
            </a:r>
            <a:br>
              <a:rPr lang="pl-PL" b="1" u="sng" dirty="0" smtClean="0">
                <a:latin typeface="Curlz MT" pitchFamily="82" charset="0"/>
              </a:rPr>
            </a:br>
            <a:endParaRPr lang="pl-PL" b="1" u="sng" dirty="0">
              <a:latin typeface="Curlz MT" pitchFamily="82" charset="0"/>
            </a:endParaRPr>
          </a:p>
        </p:txBody>
      </p:sp>
      <p:pic>
        <p:nvPicPr>
          <p:cNvPr id="21506" name="Picture 2" descr="http://hiszpania-portal.pl/media/filer_public_thumbnails/filer_public/67/60/676018be-8dc3-4ab8-b999-e609a31471bc/lody_z_szafranem_przepis.jpg__400x600_q85_crop_subsampling-2_upsc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00108"/>
            <a:ext cx="3222172" cy="2643206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3428992" y="1500174"/>
            <a:ext cx="5715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Lody z szafranem-</a:t>
            </a:r>
            <a:r>
              <a:rPr lang="pl-PL" sz="2400" dirty="0" smtClean="0"/>
              <a:t> </a:t>
            </a:r>
            <a:r>
              <a:rPr lang="pl-PL" dirty="0" smtClean="0"/>
              <a:t>Spaloną słońcem, piaszczystą ziemię, wczesną wiosną przykrywa fioletowy dywan z płatków krokusów. Ich pręciki zbierane są ręcznie, a następnie suszone na słońcu. Z 200 kwiatków uzyskuje się zaledwie około 1 grama </a:t>
            </a:r>
            <a:r>
              <a:rPr lang="pl-PL" b="1" dirty="0" smtClean="0"/>
              <a:t>szafranu </a:t>
            </a:r>
            <a:endParaRPr lang="pl-PL" b="1" dirty="0"/>
          </a:p>
        </p:txBody>
      </p:sp>
      <p:pic>
        <p:nvPicPr>
          <p:cNvPr id="21508" name="Picture 4" descr="http://hiszpania-portal.pl/media/filer_public_thumbnails/filer_public/76/6e/766ec9c3-1f4d-43c6-b047-4b72b15b4059/churros_z_czekolada_przepis.jpg__332x499_q85_crop_subsampling-2_upsc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9" y="3786190"/>
            <a:ext cx="3071801" cy="307181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4214810" y="3244334"/>
            <a:ext cx="4929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err="1" smtClean="0"/>
              <a:t>Churros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con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chocolate</a:t>
            </a:r>
            <a:r>
              <a:rPr lang="pl-PL" sz="2400" b="1" dirty="0" smtClean="0"/>
              <a:t> –</a:t>
            </a:r>
            <a:r>
              <a:rPr lang="pl-PL" sz="2400" dirty="0" smtClean="0"/>
              <a:t>na zimowe wieczory częsta mocna czekolada z pieczonymi paluszkami.</a:t>
            </a:r>
            <a:endParaRPr lang="pl-PL" sz="2400" b="1" dirty="0"/>
          </a:p>
        </p:txBody>
      </p:sp>
      <p:pic>
        <p:nvPicPr>
          <p:cNvPr id="21510" name="Picture 6" descr="http://hiszpania-portal.pl/media/filer_public_thumbnails/filer_public/9a/38/9a386ade-f615-4f3e-8ed7-a2d0a351938e/flan_przepis.jpg__400x600_q85_crop_subsampling-2_upsca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4"/>
            <a:ext cx="3000364" cy="3214686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3000364" y="5143512"/>
            <a:ext cx="31432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err="1" smtClean="0"/>
              <a:t>Flan</a:t>
            </a:r>
            <a:r>
              <a:rPr lang="pl-PL" dirty="0" smtClean="0"/>
              <a:t> -</a:t>
            </a:r>
            <a:r>
              <a:rPr lang="pl-PL" sz="2000" dirty="0" smtClean="0"/>
              <a:t>to najpopularniejszy z hiszpańskich deserów</a:t>
            </a:r>
            <a:r>
              <a:rPr lang="pl-PL" sz="2000" dirty="0"/>
              <a:t> </a:t>
            </a:r>
            <a:r>
              <a:rPr lang="pl-PL" sz="2000" dirty="0" smtClean="0"/>
              <a:t>oparty na jajku, mleku i cukrze.</a:t>
            </a:r>
            <a:endParaRPr lang="pl-PL" sz="2000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pl-PL" b="1" dirty="0">
                <a:latin typeface="Curlz MT" pitchFamily="82" charset="0"/>
              </a:rPr>
              <a:t>Dania </a:t>
            </a:r>
            <a:r>
              <a:rPr lang="pl-PL" b="1" dirty="0" smtClean="0">
                <a:latin typeface="Curlz MT" pitchFamily="82" charset="0"/>
              </a:rPr>
              <a:t>główne - obiad-  </a:t>
            </a:r>
            <a:r>
              <a:rPr lang="pl-PL" b="1" dirty="0" err="1" smtClean="0">
                <a:latin typeface="Curlz MT" pitchFamily="82" charset="0"/>
              </a:rPr>
              <a:t>comida</a:t>
            </a:r>
            <a:endParaRPr lang="pl-PL" dirty="0">
              <a:latin typeface="Curlz MT" pitchFamily="82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446489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4429124" y="1357298"/>
            <a:ext cx="47148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err="1"/>
              <a:t>Paella</a:t>
            </a:r>
            <a:r>
              <a:rPr lang="pl-PL" sz="2000" b="1" dirty="0"/>
              <a:t> – </a:t>
            </a:r>
            <a:r>
              <a:rPr lang="pl-PL" sz="2000" dirty="0"/>
              <a:t>potrawa hiszpańska</a:t>
            </a:r>
          </a:p>
          <a:p>
            <a:r>
              <a:rPr lang="pl-PL" sz="2000" dirty="0"/>
              <a:t>pochodząca z Walencji. Powstała w bardzo</a:t>
            </a:r>
          </a:p>
          <a:p>
            <a:r>
              <a:rPr lang="pl-PL" sz="2000" dirty="0"/>
              <a:t>wielu odmianach. Podstawowa wersja</a:t>
            </a:r>
          </a:p>
          <a:p>
            <a:r>
              <a:rPr lang="pl-PL" sz="2000" dirty="0"/>
              <a:t>dania składa się z ryżu, warzyw. Mieszana</a:t>
            </a:r>
          </a:p>
          <a:p>
            <a:r>
              <a:rPr lang="pl-PL" sz="2000" dirty="0"/>
              <a:t>jest zazwyczaj z drobiem, mięsem królika</a:t>
            </a:r>
          </a:p>
          <a:p>
            <a:r>
              <a:rPr lang="pl-PL" sz="2000" dirty="0"/>
              <a:t>lub rozmaitymi owocami morza.</a:t>
            </a:r>
          </a:p>
        </p:txBody>
      </p:sp>
      <p:sp>
        <p:nvSpPr>
          <p:cNvPr id="5" name="Prostokąt 4"/>
          <p:cNvSpPr/>
          <p:nvPr/>
        </p:nvSpPr>
        <p:spPr>
          <a:xfrm rot="10800000" flipV="1">
            <a:off x="2500298" y="3747278"/>
            <a:ext cx="2500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err="1" smtClean="0"/>
              <a:t>Fabada</a:t>
            </a:r>
            <a:r>
              <a:rPr lang="pl-PL" sz="2400" b="1" dirty="0" smtClean="0"/>
              <a:t>- </a:t>
            </a:r>
            <a:r>
              <a:rPr lang="pl-PL" sz="2400" dirty="0" smtClean="0"/>
              <a:t>rodzaj potrawy </a:t>
            </a:r>
            <a:r>
              <a:rPr lang="pl-PL" sz="2400" dirty="0"/>
              <a:t>z fasoli.</a:t>
            </a:r>
          </a:p>
        </p:txBody>
      </p:sp>
      <p:pic>
        <p:nvPicPr>
          <p:cNvPr id="15364" name="Picture 4" descr="Image result for Smaki hiszpanii - andaluz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357562"/>
            <a:ext cx="3152775" cy="1447801"/>
          </a:xfrm>
          <a:prstGeom prst="rect">
            <a:avLst/>
          </a:prstGeom>
          <a:noFill/>
        </p:spPr>
      </p:pic>
      <p:pic>
        <p:nvPicPr>
          <p:cNvPr id="15366" name="Picture 6" descr="Image result for Smaki hiszpanii - andaluz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643446"/>
            <a:ext cx="3571900" cy="2071702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4143372" y="5414157"/>
            <a:ext cx="47863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i="1" dirty="0" smtClean="0"/>
              <a:t>Tortilla </a:t>
            </a:r>
            <a:r>
              <a:rPr lang="pl-PL" sz="2400" b="1" i="1" dirty="0" err="1" smtClean="0"/>
              <a:t>espańola</a:t>
            </a:r>
            <a:r>
              <a:rPr lang="pl-PL" sz="2400" b="1" i="1" dirty="0" smtClean="0"/>
              <a:t> </a:t>
            </a:r>
            <a:r>
              <a:rPr lang="pl-PL" i="1" dirty="0"/>
              <a:t>– </a:t>
            </a:r>
            <a:r>
              <a:rPr lang="pl-PL" sz="2000" i="1" dirty="0"/>
              <a:t>omlet z jajek i smażonych kartofli</a:t>
            </a:r>
            <a:endParaRPr lang="pl-PL" sz="2000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gradFill>
            <a:gsLst>
              <a:gs pos="47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pl-PL" sz="4000" b="1" dirty="0" err="1">
                <a:latin typeface="Californian FB" pitchFamily="18" charset="0"/>
              </a:rPr>
              <a:t>S</a:t>
            </a:r>
            <a:r>
              <a:rPr lang="pl-PL" sz="4000" b="1" dirty="0" err="1" smtClean="0">
                <a:latin typeface="Californian FB" pitchFamily="18" charset="0"/>
              </a:rPr>
              <a:t>opas</a:t>
            </a:r>
            <a:r>
              <a:rPr lang="pl-PL" sz="4000" b="1" dirty="0" smtClean="0">
                <a:latin typeface="Californian FB" pitchFamily="18" charset="0"/>
              </a:rPr>
              <a:t>– zupa na zimno</a:t>
            </a:r>
            <a:endParaRPr lang="pl-PL" sz="4000" b="1" dirty="0">
              <a:latin typeface="Californian FB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1428735"/>
            <a:ext cx="47148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 smtClean="0"/>
              <a:t>Gazpacho</a:t>
            </a:r>
            <a:r>
              <a:rPr lang="pl-PL" b="1" dirty="0" smtClean="0"/>
              <a:t>  - </a:t>
            </a:r>
            <a:r>
              <a:rPr lang="pl-PL" dirty="0"/>
              <a:t>to zupa kuchni hiszpańskiej. </a:t>
            </a:r>
            <a:endParaRPr lang="pl-PL" dirty="0" smtClean="0"/>
          </a:p>
          <a:p>
            <a:r>
              <a:rPr lang="pl-PL" dirty="0" smtClean="0"/>
              <a:t>Wywodzi się z </a:t>
            </a:r>
            <a:r>
              <a:rPr lang="pl-PL" dirty="0"/>
              <a:t>Andaluzji, ale jest dziś popularna na </a:t>
            </a:r>
            <a:r>
              <a:rPr lang="pl-PL" dirty="0" smtClean="0"/>
              <a:t>terenie całej </a:t>
            </a:r>
            <a:r>
              <a:rPr lang="pl-PL" dirty="0"/>
              <a:t>Hiszpanii w różnych odmianach. </a:t>
            </a:r>
            <a:r>
              <a:rPr lang="pl-PL" dirty="0" err="1"/>
              <a:t>Gazpacho</a:t>
            </a:r>
            <a:r>
              <a:rPr lang="pl-PL" dirty="0"/>
              <a:t> </a:t>
            </a:r>
            <a:r>
              <a:rPr lang="pl-PL" dirty="0" smtClean="0"/>
              <a:t>nie wymaga </a:t>
            </a:r>
            <a:r>
              <a:rPr lang="pl-PL" dirty="0"/>
              <a:t>gotowania - podaje się na zimno, </a:t>
            </a:r>
            <a:r>
              <a:rPr lang="pl-PL" dirty="0" smtClean="0"/>
              <a:t>prosto z </a:t>
            </a:r>
            <a:r>
              <a:rPr lang="pl-PL" dirty="0"/>
              <a:t>lodówki. Jest zupą sezonową, </a:t>
            </a:r>
            <a:r>
              <a:rPr lang="pl-PL" dirty="0" smtClean="0"/>
              <a:t>docenianą w </a:t>
            </a:r>
            <a:r>
              <a:rPr lang="pl-PL" dirty="0"/>
              <a:t>okresach upalnych. Głównymi składnikami </a:t>
            </a:r>
            <a:r>
              <a:rPr lang="pl-PL" dirty="0" smtClean="0"/>
              <a:t>są warzywa </a:t>
            </a:r>
            <a:r>
              <a:rPr lang="pl-PL" dirty="0"/>
              <a:t>(</a:t>
            </a:r>
            <a:r>
              <a:rPr lang="pl-PL" dirty="0" err="1"/>
              <a:t>huertos</a:t>
            </a:r>
            <a:r>
              <a:rPr lang="pl-PL" dirty="0"/>
              <a:t> - to co rośnie w sadzie) z </a:t>
            </a:r>
            <a:r>
              <a:rPr lang="pl-PL" dirty="0" smtClean="0"/>
              <a:t>przewagą pomidorów</a:t>
            </a:r>
            <a:r>
              <a:rPr lang="pl-PL" dirty="0"/>
              <a:t>. Konieczne są </a:t>
            </a:r>
            <a:r>
              <a:rPr lang="pl-PL" dirty="0" smtClean="0"/>
              <a:t>także czosnek</a:t>
            </a:r>
            <a:r>
              <a:rPr lang="pl-PL" dirty="0"/>
              <a:t>, </a:t>
            </a:r>
            <a:r>
              <a:rPr lang="pl-PL" dirty="0" err="1" smtClean="0"/>
              <a:t>oliwa,woda</a:t>
            </a:r>
            <a:r>
              <a:rPr lang="pl-PL" dirty="0"/>
              <a:t>, chleb. Wśród pozostałych </a:t>
            </a:r>
            <a:r>
              <a:rPr lang="pl-PL" dirty="0" smtClean="0"/>
              <a:t>warzyw  w </a:t>
            </a:r>
            <a:r>
              <a:rPr lang="pl-PL" dirty="0"/>
              <a:t>zależności od regionu znajdziemy: </a:t>
            </a:r>
            <a:r>
              <a:rPr lang="pl-PL" dirty="0" smtClean="0"/>
              <a:t>czerwoną i </a:t>
            </a:r>
            <a:r>
              <a:rPr lang="pl-PL" dirty="0"/>
              <a:t>zieloną paprykę, cebulę, ogórek, czasem </a:t>
            </a:r>
            <a:r>
              <a:rPr lang="pl-PL" dirty="0" smtClean="0"/>
              <a:t>burak . Przyprawiane </a:t>
            </a:r>
            <a:r>
              <a:rPr lang="pl-PL" dirty="0"/>
              <a:t>jest solą, pieprzem i octem, </a:t>
            </a:r>
            <a:r>
              <a:rPr lang="pl-PL" dirty="0" smtClean="0"/>
              <a:t>czasem drobną </a:t>
            </a:r>
            <a:r>
              <a:rPr lang="pl-PL" dirty="0"/>
              <a:t>ilością majonezu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6386" name="Picture 2" descr="Image result for Smaki hiszpanii - andaluz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643050"/>
            <a:ext cx="3152775" cy="2000264"/>
          </a:xfrm>
          <a:prstGeom prst="rect">
            <a:avLst/>
          </a:prstGeom>
          <a:noFill/>
        </p:spPr>
      </p:pic>
      <p:sp>
        <p:nvSpPr>
          <p:cNvPr id="16388" name="AutoShape 4" descr="Image result for Smaki hiszpanii - andaluz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390" name="AutoShape 6" descr="Image result for Smaki hiszpanii - andaluz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392" name="AutoShape 8" descr="Image result for Smaki hiszpanii - andaluz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6393" name="Picture 9" descr="C:\Documents and Settings\kk\Pulpit\Hiszpania prezentacja\inde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429132"/>
            <a:ext cx="4000496" cy="2071702"/>
          </a:xfrm>
          <a:prstGeom prst="rect">
            <a:avLst/>
          </a:prstGeom>
          <a:noFill/>
        </p:spPr>
      </p:pic>
      <p:pic>
        <p:nvPicPr>
          <p:cNvPr id="16395" name="Picture 11" descr="Image result for Smaki hiszpanii - andaluz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5143512"/>
            <a:ext cx="3071834" cy="1714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l-PL" sz="4000" b="1" dirty="0" smtClean="0">
                <a:latin typeface="Colonna MT" pitchFamily="82" charset="0"/>
              </a:rPr>
              <a:t>A może białe </a:t>
            </a:r>
            <a:r>
              <a:rPr lang="pl-PL" sz="4000" b="1" dirty="0" err="1" smtClean="0">
                <a:latin typeface="Colonna MT" pitchFamily="82" charset="0"/>
              </a:rPr>
              <a:t>Gazpacho</a:t>
            </a:r>
            <a:r>
              <a:rPr lang="pl-PL" sz="4000" b="1" dirty="0" smtClean="0">
                <a:latin typeface="Colonna MT" pitchFamily="82" charset="0"/>
              </a:rPr>
              <a:t> ?????</a:t>
            </a:r>
            <a:endParaRPr lang="pl-PL" sz="4000" b="1" dirty="0">
              <a:latin typeface="Colonna MT" pitchFamily="82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071546"/>
            <a:ext cx="6500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Białe </a:t>
            </a:r>
            <a:r>
              <a:rPr lang="pl-PL" sz="2400" b="1" dirty="0" err="1" smtClean="0"/>
              <a:t>gazpacho</a:t>
            </a:r>
            <a:r>
              <a:rPr lang="pl-PL" sz="2400" b="1" dirty="0" smtClean="0"/>
              <a:t> - przepis na </a:t>
            </a:r>
            <a:r>
              <a:rPr lang="pl-PL" sz="2400" b="1" dirty="0" err="1" smtClean="0"/>
              <a:t>ajoblanco</a:t>
            </a:r>
            <a:endParaRPr lang="pl-PL" sz="2400" b="1" dirty="0"/>
          </a:p>
        </p:txBody>
      </p:sp>
      <p:pic>
        <p:nvPicPr>
          <p:cNvPr id="17410" name="Picture 2" descr="Przepis na tradycyjne bia&amp;lstrok;e gazpac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142984"/>
            <a:ext cx="3286148" cy="4429126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0" y="1643050"/>
            <a:ext cx="57864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 smtClean="0"/>
              <a:t>Ajoblanco</a:t>
            </a:r>
            <a:r>
              <a:rPr lang="pl-PL" b="1" dirty="0" smtClean="0"/>
              <a:t> ( </a:t>
            </a:r>
            <a:r>
              <a:rPr lang="pl-PL" b="1" dirty="0" err="1" smtClean="0"/>
              <a:t>ahoblanko</a:t>
            </a:r>
            <a:r>
              <a:rPr lang="pl-PL" b="1" dirty="0" smtClean="0"/>
              <a:t> )-czosnek biały , znane też pod nazwą </a:t>
            </a:r>
            <a:r>
              <a:rPr lang="pl-PL" b="1" dirty="0" err="1" smtClean="0"/>
              <a:t>gazpacho</a:t>
            </a:r>
            <a:r>
              <a:rPr lang="pl-PL" b="1" dirty="0" smtClean="0"/>
              <a:t> blanco,  to rewelacyjny chłodnik na letnie upały. 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214282" y="2643182"/>
            <a:ext cx="55007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Składniki (porcje dla 2 osób): </a:t>
            </a:r>
          </a:p>
          <a:p>
            <a:r>
              <a:rPr lang="pl-PL" dirty="0" smtClean="0"/>
              <a:t>2 kromki czerstwego białego chleba (bez skórki)</a:t>
            </a:r>
          </a:p>
          <a:p>
            <a:r>
              <a:rPr lang="pl-PL" dirty="0" smtClean="0"/>
              <a:t>50 g blanszowanych migdałów</a:t>
            </a:r>
          </a:p>
          <a:p>
            <a:r>
              <a:rPr lang="pl-PL" dirty="0" smtClean="0"/>
              <a:t>2 ząbki czosnku, obrane</a:t>
            </a:r>
          </a:p>
          <a:p>
            <a:r>
              <a:rPr lang="pl-PL" dirty="0" smtClean="0"/>
              <a:t>1 łyżka oliwy z oliwek</a:t>
            </a:r>
          </a:p>
          <a:p>
            <a:r>
              <a:rPr lang="pl-PL" dirty="0" smtClean="0"/>
              <a:t>1 łyżeczka białego octu winnego</a:t>
            </a:r>
          </a:p>
          <a:p>
            <a:r>
              <a:rPr lang="pl-PL" dirty="0" smtClean="0"/>
              <a:t>szczypta soli</a:t>
            </a:r>
          </a:p>
          <a:p>
            <a:r>
              <a:rPr lang="pl-PL" dirty="0" smtClean="0"/>
              <a:t>500 ml wody</a:t>
            </a:r>
          </a:p>
          <a:p>
            <a:r>
              <a:rPr lang="pl-PL" dirty="0" smtClean="0"/>
              <a:t>białe winogrona lub melon do podania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0" y="5429264"/>
            <a:ext cx="8429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Wykonanie:</a:t>
            </a:r>
          </a:p>
          <a:p>
            <a:r>
              <a:rPr lang="pl-PL" dirty="0" smtClean="0"/>
              <a:t>Wszystkie składniki umieszczamy w </a:t>
            </a:r>
            <a:r>
              <a:rPr lang="pl-PL" dirty="0" err="1" smtClean="0"/>
              <a:t>blenderze</a:t>
            </a:r>
            <a:r>
              <a:rPr lang="pl-PL" dirty="0" smtClean="0"/>
              <a:t> i dokładnie miksujemy. Wkładamy do lodówki na parę godzin, żeby dobrze się schłodziło. Przed podaniem mieszamy i serwujemy z białymi winogronami.</a:t>
            </a:r>
            <a:endParaRPr lang="pl-PL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263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Curlz MT" pitchFamily="82" charset="0"/>
              </a:rPr>
              <a:t>Przekąski i </a:t>
            </a:r>
            <a:r>
              <a:rPr lang="pl-PL" b="1" dirty="0" smtClean="0">
                <a:solidFill>
                  <a:srgbClr val="FF0000"/>
                </a:solidFill>
                <a:latin typeface="Curlz MT" pitchFamily="82" charset="0"/>
              </a:rPr>
              <a:t>inne……</a:t>
            </a:r>
            <a:endParaRPr lang="pl-PL" b="1" dirty="0">
              <a:solidFill>
                <a:srgbClr val="FF0000"/>
              </a:solidFill>
              <a:latin typeface="Curlz MT" pitchFamily="82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572000" y="1142984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err="1"/>
              <a:t>Tapas</a:t>
            </a:r>
            <a:r>
              <a:rPr lang="pl-PL" sz="2400" b="1" dirty="0"/>
              <a:t> (hiszp. </a:t>
            </a:r>
            <a:r>
              <a:rPr lang="pl-PL" sz="2400" b="1" i="1" dirty="0" err="1"/>
              <a:t>tapa</a:t>
            </a:r>
            <a:r>
              <a:rPr lang="pl-PL" sz="2400" b="1" i="1" dirty="0"/>
              <a:t> oznacza</a:t>
            </a:r>
          </a:p>
          <a:p>
            <a:r>
              <a:rPr lang="pl-PL" sz="2400" b="1" dirty="0"/>
              <a:t>pokrywkę, wieczko) </a:t>
            </a:r>
            <a:r>
              <a:rPr lang="pl-PL" dirty="0"/>
              <a:t>– niewielkie</a:t>
            </a:r>
          </a:p>
          <a:p>
            <a:r>
              <a:rPr lang="pl-PL" dirty="0"/>
              <a:t>przekąski podawane zazwyczaj</a:t>
            </a:r>
          </a:p>
          <a:p>
            <a:r>
              <a:rPr lang="pl-PL" dirty="0"/>
              <a:t>do napojów w barach Hiszpanii.</a:t>
            </a:r>
          </a:p>
          <a:p>
            <a:r>
              <a:rPr lang="pl-PL" dirty="0"/>
              <a:t>Zwyczaj wywodzi się z Andaluzji,</a:t>
            </a:r>
          </a:p>
          <a:p>
            <a:r>
              <a:rPr lang="pl-PL" dirty="0"/>
              <a:t>jednak obecnie jest rozpowszechniony</a:t>
            </a:r>
          </a:p>
          <a:p>
            <a:r>
              <a:rPr lang="pl-PL" dirty="0"/>
              <a:t>w całym kraju, a także poza jego</a:t>
            </a:r>
          </a:p>
          <a:p>
            <a:r>
              <a:rPr lang="pl-PL" dirty="0"/>
              <a:t>granicami.</a:t>
            </a:r>
          </a:p>
          <a:p>
            <a:r>
              <a:rPr lang="pl-PL" dirty="0"/>
              <a:t>Pochodzenie </a:t>
            </a:r>
            <a:r>
              <a:rPr lang="pl-PL" i="1" dirty="0" err="1"/>
              <a:t>tapas</a:t>
            </a:r>
            <a:r>
              <a:rPr lang="pl-PL" i="1" dirty="0"/>
              <a:t> wiąże się z tym,</a:t>
            </a:r>
          </a:p>
          <a:p>
            <a:r>
              <a:rPr lang="pl-PL" dirty="0"/>
              <a:t>że Andaluzyjczycy pijąc wino szklankę</a:t>
            </a:r>
          </a:p>
          <a:p>
            <a:r>
              <a:rPr lang="pl-PL" dirty="0"/>
              <a:t>przykrywali plasterkiem suchej</a:t>
            </a:r>
          </a:p>
          <a:p>
            <a:r>
              <a:rPr lang="pl-PL" dirty="0"/>
              <a:t>kiełbasy, aby chronił przed muchami.</a:t>
            </a:r>
          </a:p>
          <a:p>
            <a:r>
              <a:rPr lang="pl-PL" dirty="0"/>
              <a:t>Z czasem zaczęto dodawać cienką</a:t>
            </a:r>
          </a:p>
          <a:p>
            <a:r>
              <a:rPr lang="pl-PL" dirty="0"/>
              <a:t>kromkę chleba z różnymi dodatkami</a:t>
            </a:r>
          </a:p>
        </p:txBody>
      </p:sp>
      <p:pic>
        <p:nvPicPr>
          <p:cNvPr id="18434" name="Picture 2" descr="Image result for tapas hiszpa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4071966" cy="1743076"/>
          </a:xfrm>
          <a:prstGeom prst="rect">
            <a:avLst/>
          </a:prstGeom>
          <a:noFill/>
        </p:spPr>
      </p:pic>
      <p:pic>
        <p:nvPicPr>
          <p:cNvPr id="18436" name="Picture 4" descr="Image result for tapas hiszpa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496"/>
            <a:ext cx="4214842" cy="1743076"/>
          </a:xfrm>
          <a:prstGeom prst="rect">
            <a:avLst/>
          </a:prstGeom>
          <a:noFill/>
        </p:spPr>
      </p:pic>
      <p:pic>
        <p:nvPicPr>
          <p:cNvPr id="18438" name="Picture 6" descr="Image result for tapas hiszpan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714884"/>
            <a:ext cx="3571900" cy="1743076"/>
          </a:xfrm>
          <a:prstGeom prst="rect">
            <a:avLst/>
          </a:prstGeom>
          <a:noFill/>
        </p:spPr>
      </p:pic>
      <p:pic>
        <p:nvPicPr>
          <p:cNvPr id="18440" name="Picture 8" descr="Image result for tapas hiszpan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5286388"/>
            <a:ext cx="5000660" cy="14287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gradFill flip="none" rotWithShape="1">
            <a:gsLst>
              <a:gs pos="86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pl-PL" sz="3600" b="1" dirty="0" err="1" smtClean="0">
                <a:latin typeface="Bookman Old Style" pitchFamily="18" charset="0"/>
              </a:rPr>
              <a:t>Carne</a:t>
            </a:r>
            <a:r>
              <a:rPr lang="pl-PL" sz="3600" b="1" dirty="0" smtClean="0">
                <a:latin typeface="Bookman Old Style" pitchFamily="18" charset="0"/>
              </a:rPr>
              <a:t> – mięso</a:t>
            </a:r>
            <a:endParaRPr lang="pl-PL" sz="3600" b="1" dirty="0">
              <a:latin typeface="Bookman Old Style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1643074"/>
          </a:xfrm>
          <a:solidFill>
            <a:srgbClr val="FFFF99"/>
          </a:solidFill>
        </p:spPr>
        <p:txBody>
          <a:bodyPr>
            <a:normAutofit/>
          </a:bodyPr>
          <a:lstStyle/>
          <a:p>
            <a:pPr lvl="1">
              <a:buNone/>
            </a:pPr>
            <a:r>
              <a:rPr lang="pl-PL" sz="2400" b="1" dirty="0" err="1" smtClean="0"/>
              <a:t>Pinchos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morunos</a:t>
            </a:r>
            <a:r>
              <a:rPr lang="pl-PL" sz="2400" b="1" dirty="0" smtClean="0"/>
              <a:t> ( </a:t>
            </a:r>
            <a:r>
              <a:rPr lang="pl-PL" sz="2400" b="1" dirty="0" err="1" smtClean="0"/>
              <a:t>pinczos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morunos</a:t>
            </a:r>
            <a:r>
              <a:rPr lang="pl-PL" sz="2400" b="1" dirty="0" smtClean="0"/>
              <a:t> ) -</a:t>
            </a:r>
            <a:r>
              <a:rPr lang="pl-PL" sz="2000" b="1" dirty="0" smtClean="0"/>
              <a:t>czyli szaszłyki są popularnym daniem w całej Hiszpanii i naprawdę trudno jest się im oprzeć. Sekret ich smaku to właściwy dobór odpowiednich ziół i przypraw, a następnie zamarynowanie przyprawionego mięsa w tzw. </a:t>
            </a:r>
            <a:r>
              <a:rPr lang="pl-PL" sz="2000" b="1" dirty="0" err="1" smtClean="0"/>
              <a:t>adobo</a:t>
            </a:r>
            <a:r>
              <a:rPr lang="pl-PL" sz="2000" b="1" dirty="0" smtClean="0"/>
              <a:t>.</a:t>
            </a:r>
            <a:endParaRPr lang="pl-PL" sz="2000" dirty="0"/>
          </a:p>
        </p:txBody>
      </p:sp>
      <p:pic>
        <p:nvPicPr>
          <p:cNvPr id="19458" name="Picture 2" descr="Przepis na szasz&amp;lstrok;yki - pinchos morun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643182"/>
            <a:ext cx="3214678" cy="4000528"/>
          </a:xfrm>
          <a:prstGeom prst="rect">
            <a:avLst/>
          </a:prstGeom>
          <a:noFill/>
        </p:spPr>
      </p:pic>
      <p:pic>
        <p:nvPicPr>
          <p:cNvPr id="19462" name="Picture 6" descr="królik duszony w bia&amp;lstrok;ym win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500570"/>
            <a:ext cx="5357818" cy="235743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1" y="2643182"/>
            <a:ext cx="57864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/>
              <a:t>Królik w białym winie-  </a:t>
            </a:r>
            <a:r>
              <a:rPr lang="pl-PL" sz="2000" b="1" dirty="0" err="1" smtClean="0"/>
              <a:t>Conejo</a:t>
            </a:r>
            <a:r>
              <a:rPr lang="pl-PL" sz="2000" b="1" dirty="0" smtClean="0"/>
              <a:t> en </a:t>
            </a:r>
            <a:r>
              <a:rPr lang="pl-PL" sz="2000" b="1" dirty="0" err="1" smtClean="0"/>
              <a:t>vino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binco</a:t>
            </a:r>
            <a:endParaRPr lang="pl-PL" sz="2000" b="1" dirty="0" smtClean="0"/>
          </a:p>
          <a:p>
            <a:r>
              <a:rPr lang="pl-PL" sz="2000" b="1" dirty="0" smtClean="0"/>
              <a:t> ( </a:t>
            </a:r>
            <a:r>
              <a:rPr lang="pl-PL" sz="2000" b="1" dirty="0" err="1" smtClean="0"/>
              <a:t>koneho</a:t>
            </a:r>
            <a:r>
              <a:rPr lang="pl-PL" sz="2000" b="1" dirty="0" smtClean="0"/>
              <a:t> en </a:t>
            </a:r>
            <a:r>
              <a:rPr lang="pl-PL" sz="2000" b="1" dirty="0" err="1" smtClean="0"/>
              <a:t>bino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bianko</a:t>
            </a:r>
            <a:r>
              <a:rPr lang="pl-PL" sz="2000" b="1" dirty="0"/>
              <a:t>)</a:t>
            </a:r>
            <a:r>
              <a:rPr lang="pl-PL" sz="2000" b="1" dirty="0" smtClean="0"/>
              <a:t> </a:t>
            </a:r>
            <a:r>
              <a:rPr lang="pl-PL" sz="2000" dirty="0" smtClean="0"/>
              <a:t>Mięso </a:t>
            </a:r>
            <a:r>
              <a:rPr lang="pl-PL" sz="2000" b="1" dirty="0" smtClean="0"/>
              <a:t>królicze </a:t>
            </a:r>
            <a:r>
              <a:rPr lang="pl-PL" sz="2000" dirty="0" smtClean="0"/>
              <a:t>doskonale komponuje się z winem, zarówno białym i czerwonym. Potrawa ta nabiera dzięki niemu wykwintnego charakteru . Mięso królicze cieszy się wielkim uznaniem w Andaluzji</a:t>
            </a:r>
            <a:endParaRPr lang="pl-PL" sz="2000" b="1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0" y="-2"/>
            <a:ext cx="9144000" cy="857233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pl-PL" dirty="0" err="1" smtClean="0"/>
              <a:t>Pescados</a:t>
            </a:r>
            <a:r>
              <a:rPr lang="pl-PL" dirty="0" smtClean="0"/>
              <a:t>- ryby i  </a:t>
            </a:r>
            <a:r>
              <a:rPr lang="pl-PL" dirty="0" err="1" smtClean="0"/>
              <a:t>Mariscos</a:t>
            </a:r>
            <a:r>
              <a:rPr lang="pl-PL" dirty="0" smtClean="0"/>
              <a:t> - owoce morza</a:t>
            </a:r>
            <a:endParaRPr lang="pl-PL" dirty="0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500298" y="6072206"/>
            <a:ext cx="6643702" cy="571504"/>
          </a:xfrm>
          <a:solidFill>
            <a:srgbClr val="FFFFCC"/>
          </a:solidFill>
        </p:spPr>
        <p:txBody>
          <a:bodyPr>
            <a:normAutofit fontScale="92500" lnSpcReduction="20000"/>
          </a:bodyPr>
          <a:lstStyle/>
          <a:p>
            <a:r>
              <a:rPr lang="pl-PL" sz="2000" b="1" dirty="0" smtClean="0">
                <a:solidFill>
                  <a:schemeClr val="tx1"/>
                </a:solidFill>
              </a:rPr>
              <a:t>Grillowane krewetki-  </a:t>
            </a:r>
            <a:r>
              <a:rPr lang="pl-PL" sz="2000" b="1" dirty="0" err="1" smtClean="0">
                <a:solidFill>
                  <a:schemeClr val="tx1"/>
                </a:solidFill>
              </a:rPr>
              <a:t>Gambas</a:t>
            </a:r>
            <a:r>
              <a:rPr lang="pl-PL" sz="2000" b="1" dirty="0" smtClean="0">
                <a:solidFill>
                  <a:schemeClr val="tx1"/>
                </a:solidFill>
              </a:rPr>
              <a:t>  a la </a:t>
            </a:r>
            <a:r>
              <a:rPr lang="pl-PL" sz="2000" b="1" dirty="0" err="1" smtClean="0">
                <a:solidFill>
                  <a:schemeClr val="tx1"/>
                </a:solidFill>
              </a:rPr>
              <a:t>plancha</a:t>
            </a:r>
            <a:r>
              <a:rPr lang="pl-PL" sz="2000" b="1" dirty="0" smtClean="0">
                <a:solidFill>
                  <a:schemeClr val="tx1"/>
                </a:solidFill>
              </a:rPr>
              <a:t> (</a:t>
            </a:r>
            <a:r>
              <a:rPr lang="pl-PL" sz="2000" b="1" dirty="0" err="1" smtClean="0">
                <a:solidFill>
                  <a:schemeClr val="tx1"/>
                </a:solidFill>
              </a:rPr>
              <a:t>gambas</a:t>
            </a:r>
            <a:r>
              <a:rPr lang="pl-PL" sz="2000" b="1" dirty="0" smtClean="0">
                <a:solidFill>
                  <a:schemeClr val="tx1"/>
                </a:solidFill>
              </a:rPr>
              <a:t> a la </a:t>
            </a:r>
            <a:r>
              <a:rPr lang="pl-PL" sz="2000" b="1" dirty="0" err="1" smtClean="0">
                <a:solidFill>
                  <a:schemeClr val="tx1"/>
                </a:solidFill>
              </a:rPr>
              <a:t>plancia</a:t>
            </a:r>
            <a:r>
              <a:rPr lang="pl-PL" sz="2000" b="1" dirty="0" smtClean="0">
                <a:solidFill>
                  <a:schemeClr val="tx1"/>
                </a:solidFill>
              </a:rPr>
              <a:t>)</a:t>
            </a:r>
            <a:endParaRPr lang="pl-PL" sz="2000" b="1" dirty="0">
              <a:solidFill>
                <a:schemeClr val="tx1"/>
              </a:solidFill>
            </a:endParaRPr>
          </a:p>
        </p:txBody>
      </p:sp>
      <p:pic>
        <p:nvPicPr>
          <p:cNvPr id="20482" name="Picture 2" descr="http://hiszpania-portal.pl/media/filer_public_thumbnails/filer_public/2f/50/2f504d6b-bf04-4f51-a948-9256b1895276/przepis_grillowane_krewetki.jpg__400x600_q85_crop_subsampling-2_upsc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2656575" cy="3571876"/>
          </a:xfrm>
          <a:prstGeom prst="rect">
            <a:avLst/>
          </a:prstGeom>
          <a:noFill/>
        </p:spPr>
      </p:pic>
      <p:pic>
        <p:nvPicPr>
          <p:cNvPr id="20484" name="Picture 4" descr="http://hiszpania-portal.pl/media/filer_public_thumbnails/filer_public/23/a1/23a1568c-7f8e-440a-a1c4-6e8b40a5068e/przepis_mule_po_marynarsku.jpg__395x593_q85_crop_subsampling-2_upsc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3357554" cy="1857387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3286116" y="857232"/>
            <a:ext cx="5857884" cy="12311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l-PL" sz="2000" b="1" dirty="0" smtClean="0"/>
              <a:t>Małże- </a:t>
            </a:r>
            <a:r>
              <a:rPr lang="pl-PL" sz="2000" b="1" dirty="0" err="1" smtClean="0"/>
              <a:t>Majillones</a:t>
            </a:r>
            <a:r>
              <a:rPr lang="pl-PL" sz="2000" b="1" dirty="0" smtClean="0"/>
              <a:t> ( </a:t>
            </a:r>
            <a:r>
              <a:rPr lang="pl-PL" sz="2000" b="1" dirty="0" err="1" smtClean="0"/>
              <a:t>mahijones</a:t>
            </a:r>
            <a:r>
              <a:rPr lang="pl-PL" b="1" dirty="0" smtClean="0"/>
              <a:t>)</a:t>
            </a:r>
            <a:r>
              <a:rPr lang="pl-PL" dirty="0" smtClean="0"/>
              <a:t> to nieodłączny składnik w gastronomii hiszpańskiego wybrzeża. Najpopularniejszym daniem spotykanym w kuchni wielu nadmorskich regionów Hiszpanii są </a:t>
            </a:r>
            <a:r>
              <a:rPr lang="pl-PL" b="1" dirty="0" smtClean="0"/>
              <a:t>mule </a:t>
            </a:r>
            <a:r>
              <a:rPr lang="pl-PL" dirty="0" smtClean="0"/>
              <a:t>po </a:t>
            </a:r>
            <a:r>
              <a:rPr lang="pl-PL" dirty="0" err="1" smtClean="0"/>
              <a:t>marynarsku</a:t>
            </a:r>
            <a:r>
              <a:rPr lang="pl-PL" dirty="0" smtClean="0"/>
              <a:t> (</a:t>
            </a:r>
            <a:r>
              <a:rPr lang="pl-PL" b="1" dirty="0" err="1" smtClean="0"/>
              <a:t>mejillones</a:t>
            </a:r>
            <a:r>
              <a:rPr lang="pl-PL" b="1" dirty="0" smtClean="0"/>
              <a:t> a la </a:t>
            </a:r>
            <a:r>
              <a:rPr lang="pl-PL" b="1" dirty="0" err="1" smtClean="0"/>
              <a:t>marinera</a:t>
            </a:r>
            <a:r>
              <a:rPr lang="pl-PL" dirty="0" smtClean="0"/>
              <a:t>)</a:t>
            </a:r>
            <a:endParaRPr lang="pl-PL" dirty="0"/>
          </a:p>
        </p:txBody>
      </p:sp>
      <p:pic>
        <p:nvPicPr>
          <p:cNvPr id="20486" name="Picture 6" descr="http://hiszpania-portal.pl/media/filer_public_thumbnails/filer_public/8a/bf/8abf4618-d020-4203-85de-5a56fbb5aef7/arroz_negro_przepis.jpg__400x600_q85_crop_subsampling-2_upsca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119309"/>
            <a:ext cx="2500298" cy="3810021"/>
          </a:xfrm>
          <a:prstGeom prst="rect">
            <a:avLst/>
          </a:prstGeom>
          <a:noFill/>
        </p:spPr>
      </p:pic>
      <p:sp>
        <p:nvSpPr>
          <p:cNvPr id="14" name="Prostokąt 13"/>
          <p:cNvSpPr/>
          <p:nvPr/>
        </p:nvSpPr>
        <p:spPr>
          <a:xfrm>
            <a:off x="3357554" y="2428868"/>
            <a:ext cx="3286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/>
              <a:t>Czarna </a:t>
            </a:r>
            <a:r>
              <a:rPr lang="pl-PL" sz="2000" b="1" dirty="0" err="1" smtClean="0"/>
              <a:t>Paella</a:t>
            </a:r>
            <a:r>
              <a:rPr lang="pl-PL" sz="2000" b="1" dirty="0" smtClean="0"/>
              <a:t>-</a:t>
            </a:r>
            <a:endParaRPr lang="pl-PL" sz="2000" b="1" dirty="0"/>
          </a:p>
        </p:txBody>
      </p:sp>
      <p:sp>
        <p:nvSpPr>
          <p:cNvPr id="16" name="Prostokąt 15"/>
          <p:cNvSpPr/>
          <p:nvPr/>
        </p:nvSpPr>
        <p:spPr>
          <a:xfrm>
            <a:off x="2857488" y="2786058"/>
            <a:ext cx="371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 smtClean="0"/>
              <a:t>Arroz</a:t>
            </a:r>
            <a:r>
              <a:rPr lang="pl-PL" b="1" dirty="0" smtClean="0"/>
              <a:t> </a:t>
            </a:r>
            <a:r>
              <a:rPr lang="pl-PL" b="1" dirty="0" err="1" smtClean="0"/>
              <a:t>negro</a:t>
            </a:r>
            <a:r>
              <a:rPr lang="pl-PL" b="1" dirty="0" smtClean="0"/>
              <a:t> czyli według dosłownego tłumaczenia "czarny ryż" to popularne danie na śródziemnomorskim wybrzeżu Hiszpanii.</a:t>
            </a:r>
            <a:r>
              <a:rPr lang="pl-PL" dirty="0" smtClean="0"/>
              <a:t> Czarna </a:t>
            </a:r>
            <a:r>
              <a:rPr lang="pl-PL" b="1" dirty="0" smtClean="0"/>
              <a:t>barwa ryżu</a:t>
            </a:r>
            <a:r>
              <a:rPr lang="pl-PL" dirty="0" smtClean="0"/>
              <a:t> otrzymywana jest dzięki </a:t>
            </a:r>
            <a:r>
              <a:rPr lang="pl-PL" b="1" dirty="0" smtClean="0"/>
              <a:t>atramentowi kałamarnic</a:t>
            </a:r>
            <a:r>
              <a:rPr lang="pl-PL" dirty="0" smtClean="0"/>
              <a:t>, który oprócz koloru nadaje daniu wyjątkowego aromatu oraz przede wszystkim oryginalnego, wspaniałego smaku.</a:t>
            </a:r>
            <a:endParaRPr lang="pl-PL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511</TotalTime>
  <Words>898</Words>
  <Application>Microsoft Office PowerPoint</Application>
  <PresentationFormat>Pokaz na ekranie (4:3)</PresentationFormat>
  <Paragraphs>109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SMAKI Hiszpanii- Andaluzja Sabores de Espańa</vt:lpstr>
      <vt:lpstr>Śniadania i desery-  Desayunos  y            Postres</vt:lpstr>
      <vt:lpstr>Desery i słodkości  </vt:lpstr>
      <vt:lpstr>Dania główne - obiad-  comida</vt:lpstr>
      <vt:lpstr>Sopas– zupa na zimno</vt:lpstr>
      <vt:lpstr>A może białe Gazpacho ?????</vt:lpstr>
      <vt:lpstr>Przekąski i inne……</vt:lpstr>
      <vt:lpstr>Carne – mięso</vt:lpstr>
      <vt:lpstr>Pescados- ryby i  Mariscos - owoce morza</vt:lpstr>
      <vt:lpstr>Hiszpańskie napoje </vt:lpstr>
      <vt:lpstr>Cena  ( sena) - Kolacja</vt:lpstr>
      <vt:lpstr>Co się kryje pod nazwami ???</vt:lpstr>
      <vt:lpstr>Nowe Słówka ;)</vt:lpstr>
      <vt:lpstr>En la cocina ( en la kosina ) - w kuchni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SMAKI Hiszpanii- Andaluzja</dc:title>
  <dc:creator>kk</dc:creator>
  <cp:lastModifiedBy>kk</cp:lastModifiedBy>
  <cp:revision>56</cp:revision>
  <dcterms:created xsi:type="dcterms:W3CDTF">2017-05-13T15:21:21Z</dcterms:created>
  <dcterms:modified xsi:type="dcterms:W3CDTF">2018-06-26T12:21:53Z</dcterms:modified>
</cp:coreProperties>
</file>